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1928" r:id="rId8"/>
    <p:sldId id="2464" r:id="rId9"/>
    <p:sldId id="2351" r:id="rId10"/>
    <p:sldId id="2348" r:id="rId11"/>
    <p:sldId id="2524" r:id="rId12"/>
    <p:sldId id="2525" r:id="rId13"/>
    <p:sldId id="2526" r:id="rId14"/>
    <p:sldId id="2522" r:id="rId15"/>
    <p:sldId id="2528" r:id="rId16"/>
    <p:sldId id="2388" r:id="rId17"/>
    <p:sldId id="2344" r:id="rId18"/>
    <p:sldId id="2529" r:id="rId19"/>
    <p:sldId id="2530" r:id="rId20"/>
    <p:sldId id="1489" r:id="rId21"/>
    <p:sldId id="2531" r:id="rId22"/>
    <p:sldId id="2523" r:id="rId23"/>
    <p:sldId id="2533" r:id="rId24"/>
    <p:sldId id="2534" r:id="rId25"/>
    <p:sldId id="2535" r:id="rId26"/>
    <p:sldId id="2536" r:id="rId27"/>
    <p:sldId id="2537" r:id="rId28"/>
    <p:sldId id="2538" r:id="rId29"/>
    <p:sldId id="2539" r:id="rId30"/>
    <p:sldId id="2540" r:id="rId31"/>
    <p:sldId id="2346" r:id="rId32"/>
    <p:sldId id="2340" r:id="rId33"/>
    <p:sldId id="2541" r:id="rId34"/>
    <p:sldId id="2542" r:id="rId35"/>
    <p:sldId id="2543" r:id="rId36"/>
    <p:sldId id="2544" r:id="rId37"/>
    <p:sldId id="2341" r:id="rId38"/>
    <p:sldId id="2545" r:id="rId39"/>
    <p:sldId id="2320" r:id="rId40"/>
  </p:sldIdLst>
  <p:sldSz cx="12192000" cy="6858000"/>
  <p:notesSz cx="6858000" cy="9144000"/>
  <p:custDataLst>
    <p:tags r:id="rId4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9A78"/>
    <a:srgbClr val="9C45C5"/>
    <a:srgbClr val="44546A"/>
    <a:srgbClr val="8BC14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8.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014845" y="2040890"/>
            <a:ext cx="4474210" cy="107632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（三）帮助创业者对外宣传，获得融资</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014845" y="3493770"/>
            <a:ext cx="4474210" cy="1628775"/>
          </a:xfrm>
          <a:prstGeom prst="rect">
            <a:avLst/>
          </a:prstGeom>
          <a:noFill/>
        </p:spPr>
        <p:txBody>
          <a:bodyPr wrap="square" lIns="91423" tIns="45712" rIns="91423" bIns="45712" rtlCol="0">
            <a:spAutoFit/>
          </a:bodyPr>
          <a:lstStyle/>
          <a:p>
            <a:pPr lvl="0" defTabSz="1217930">
              <a:lnSpc>
                <a:spcPts val="2000"/>
              </a:lnSpc>
              <a:defRPr/>
            </a:pPr>
            <a:r>
              <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作为一份全方位的项目计划，它是对即将展开的创业项目进行可行性分析的过程，也在向风险投资商、银行、客户和供应商宣传拟建的企业及其经营方式，包括企业的产品、营销、市场及人员、制度、管理等。各个方面在一定程度上也是拟建企业对外进行宣传和包装的文件。</a:t>
            </a:r>
            <a:endPar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014845" y="2040890"/>
            <a:ext cx="4474210" cy="107632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（四）帮助创业者揭示风险，明确方案</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014845" y="3493770"/>
            <a:ext cx="4474210" cy="1372235"/>
          </a:xfrm>
          <a:prstGeom prst="rect">
            <a:avLst/>
          </a:prstGeom>
          <a:noFill/>
        </p:spPr>
        <p:txBody>
          <a:bodyPr wrap="square" lIns="91423" tIns="45712" rIns="91423" bIns="45712" rtlCol="0">
            <a:spAutoFit/>
          </a:bodyPr>
          <a:lstStyle/>
          <a:p>
            <a:pPr lvl="0" defTabSz="1217930">
              <a:lnSpc>
                <a:spcPts val="2000"/>
              </a:lnSpc>
              <a:defRPr/>
            </a:pPr>
            <a:r>
              <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风险是指企业在创业过程中存在的风险，由于创业环境的不确定性、创业机会与创业企业的复杂性，创业者、创业团队与创业投资者的能力与实力的有限性而导致创业活动偏离预期目标的可能性。企业发展过程中，随时都将可能遇到风险。</a:t>
            </a:r>
            <a:endPar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创业计划书的一般内容框架</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文本框 2"/>
          <p:cNvSpPr txBox="1"/>
          <p:nvPr/>
        </p:nvSpPr>
        <p:spPr>
          <a:xfrm>
            <a:off x="2917825" y="855345"/>
            <a:ext cx="6356350" cy="368300"/>
          </a:xfrm>
          <a:prstGeom prst="rect">
            <a:avLst/>
          </a:prstGeom>
          <a:noFill/>
        </p:spPr>
        <p:txBody>
          <a:bodyPr wrap="square" rtlCol="0" anchor="t">
            <a:spAutoFit/>
          </a:bodyPr>
          <a:p>
            <a:pPr algn="ctr"/>
            <a:r>
              <a:rPr lang="zh-CN" altLang="en-US"/>
              <a:t>表10-2　创业计划书的一般内容框架</a:t>
            </a:r>
            <a:endParaRPr lang="zh-CN" altLang="en-US"/>
          </a:p>
        </p:txBody>
      </p:sp>
      <p:graphicFrame>
        <p:nvGraphicFramePr>
          <p:cNvPr id="15" name="表格 14"/>
          <p:cNvGraphicFramePr/>
          <p:nvPr/>
        </p:nvGraphicFramePr>
        <p:xfrm>
          <a:off x="313055" y="1223645"/>
          <a:ext cx="11559540" cy="5394960"/>
        </p:xfrm>
        <a:graphic>
          <a:graphicData uri="http://schemas.openxmlformats.org/drawingml/2006/table">
            <a:tbl>
              <a:tblPr firstRow="1" bandRow="1">
                <a:tableStyleId>{5C22544A-7EE6-4342-B048-85BDC9FD1C3A}</a:tableStyleId>
              </a:tblPr>
              <a:tblGrid>
                <a:gridCol w="263525"/>
                <a:gridCol w="1091565"/>
                <a:gridCol w="8225790"/>
                <a:gridCol w="1978660"/>
              </a:tblGrid>
              <a:tr h="304800">
                <a:tc gridSpan="2">
                  <a:txBody>
                    <a:bodyPr/>
                    <a:p>
                      <a:pPr algn="ctr">
                        <a:buNone/>
                      </a:pPr>
                      <a:r>
                        <a:rPr lang="zh-CN" altLang="en-US" sz="1400"/>
                        <a:t>构成</a:t>
                      </a:r>
                      <a:endParaRPr lang="zh-CN" altLang="en-US" sz="1400"/>
                    </a:p>
                  </a:txBody>
                  <a:tcPr anchor="ctr" anchorCtr="0"/>
                </a:tc>
                <a:tc hMerge="1">
                  <a:tcPr/>
                </a:tc>
                <a:tc>
                  <a:txBody>
                    <a:bodyPr/>
                    <a:p>
                      <a:pPr algn="ctr">
                        <a:buNone/>
                      </a:pPr>
                      <a:r>
                        <a:rPr lang="zh-CN" altLang="en-US" sz="1400"/>
                        <a:t>内容</a:t>
                      </a:r>
                      <a:endParaRPr lang="zh-CN" altLang="en-US" sz="1400"/>
                    </a:p>
                  </a:txBody>
                  <a:tcPr anchor="ctr" anchorCtr="0"/>
                </a:tc>
                <a:tc>
                  <a:txBody>
                    <a:bodyPr/>
                    <a:p>
                      <a:pPr algn="ctr">
                        <a:buNone/>
                      </a:pPr>
                      <a:r>
                        <a:rPr lang="zh-CN" altLang="en-US" sz="1400"/>
                        <a:t>作用</a:t>
                      </a:r>
                      <a:endParaRPr lang="zh-CN" altLang="en-US" sz="1400"/>
                    </a:p>
                  </a:txBody>
                  <a:tcPr anchor="ctr" anchorCtr="0"/>
                </a:tc>
              </a:tr>
              <a:tr h="518160">
                <a:tc gridSpan="2">
                  <a:txBody>
                    <a:bodyPr/>
                    <a:p>
                      <a:pPr algn="ctr">
                        <a:buNone/>
                      </a:pPr>
                      <a:r>
                        <a:rPr lang="zh-CN" altLang="en-US" sz="1400"/>
                        <a:t>封面</a:t>
                      </a:r>
                      <a:endParaRPr lang="zh-CN" altLang="en-US" sz="1400"/>
                    </a:p>
                  </a:txBody>
                  <a:tcPr anchor="ctr" anchorCtr="0"/>
                </a:tc>
                <a:tc hMerge="1">
                  <a:tcPr/>
                </a:tc>
                <a:tc>
                  <a:txBody>
                    <a:bodyPr/>
                    <a:p>
                      <a:pPr>
                        <a:buNone/>
                      </a:pPr>
                      <a:r>
                        <a:rPr lang="zh-CN" altLang="en-US" sz="1400"/>
                        <a:t>创业计划书名称、组织名称、核心人员</a:t>
                      </a:r>
                      <a:endParaRPr lang="zh-CN" altLang="en-US" sz="1400"/>
                    </a:p>
                    <a:p>
                      <a:pPr>
                        <a:buNone/>
                      </a:pPr>
                      <a:r>
                        <a:rPr lang="zh-CN" altLang="en-US" sz="1400"/>
                        <a:t>撰写时间、计划书适应时间段等</a:t>
                      </a:r>
                      <a:endParaRPr lang="zh-CN" altLang="en-US" sz="1400"/>
                    </a:p>
                  </a:txBody>
                  <a:tcPr/>
                </a:tc>
                <a:tc>
                  <a:txBody>
                    <a:bodyPr/>
                    <a:p>
                      <a:pPr algn="ctr">
                        <a:buNone/>
                      </a:pPr>
                      <a:r>
                        <a:rPr lang="zh-CN" altLang="en-US" sz="1400"/>
                        <a:t>计划书名片</a:t>
                      </a:r>
                      <a:endParaRPr lang="zh-CN" altLang="en-US" sz="1400"/>
                    </a:p>
                  </a:txBody>
                  <a:tcPr anchor="ctr" anchorCtr="0"/>
                </a:tc>
              </a:tr>
              <a:tr h="304800">
                <a:tc gridSpan="2">
                  <a:txBody>
                    <a:bodyPr/>
                    <a:p>
                      <a:pPr algn="ctr">
                        <a:buNone/>
                      </a:pPr>
                      <a:r>
                        <a:rPr lang="zh-CN" altLang="en-US" sz="1400">
                          <a:sym typeface="+mn-ea"/>
                        </a:rPr>
                        <a:t>摘要</a:t>
                      </a:r>
                      <a:endParaRPr lang="zh-CN" altLang="en-US" sz="1400">
                        <a:sym typeface="+mn-ea"/>
                      </a:endParaRPr>
                    </a:p>
                  </a:txBody>
                  <a:tcPr anchor="ctr" anchorCtr="0"/>
                </a:tc>
                <a:tc hMerge="1">
                  <a:tcPr/>
                </a:tc>
                <a:tc>
                  <a:txBody>
                    <a:bodyPr/>
                    <a:p>
                      <a:pPr>
                        <a:buNone/>
                      </a:pPr>
                      <a:r>
                        <a:rPr lang="zh-CN" altLang="en-US" sz="1400"/>
                        <a:t>创业计划书主要内容概述</a:t>
                      </a:r>
                      <a:endParaRPr lang="zh-CN" altLang="en-US" sz="1400"/>
                    </a:p>
                  </a:txBody>
                  <a:tcPr/>
                </a:tc>
                <a:tc>
                  <a:txBody>
                    <a:bodyPr/>
                    <a:p>
                      <a:pPr algn="ctr">
                        <a:buNone/>
                      </a:pPr>
                      <a:r>
                        <a:rPr lang="zh-CN" altLang="en-US" sz="1400"/>
                        <a:t>计划书精髓</a:t>
                      </a:r>
                      <a:endParaRPr lang="zh-CN" altLang="en-US" sz="1400"/>
                    </a:p>
                  </a:txBody>
                  <a:tcPr anchor="ctr" anchorCtr="0"/>
                </a:tc>
              </a:tr>
              <a:tr h="304800">
                <a:tc gridSpan="2">
                  <a:txBody>
                    <a:bodyPr/>
                    <a:p>
                      <a:pPr algn="ctr">
                        <a:buNone/>
                      </a:pPr>
                      <a:r>
                        <a:rPr lang="zh-CN" altLang="en-US" sz="1400"/>
                        <a:t>目录</a:t>
                      </a:r>
                      <a:endParaRPr lang="zh-CN" altLang="en-US" sz="1400"/>
                    </a:p>
                  </a:txBody>
                  <a:tcPr anchor="ctr" anchorCtr="0"/>
                </a:tc>
                <a:tc hMerge="1">
                  <a:tcPr/>
                </a:tc>
                <a:tc>
                  <a:txBody>
                    <a:bodyPr/>
                    <a:p>
                      <a:pPr>
                        <a:buNone/>
                      </a:pPr>
                      <a:r>
                        <a:rPr lang="zh-CN" altLang="en-US" sz="1400"/>
                        <a:t>创业计划书提纲</a:t>
                      </a:r>
                      <a:endParaRPr lang="zh-CN" altLang="en-US" sz="1400"/>
                    </a:p>
                  </a:txBody>
                  <a:tcPr/>
                </a:tc>
                <a:tc>
                  <a:txBody>
                    <a:bodyPr/>
                    <a:p>
                      <a:pPr algn="ctr">
                        <a:buNone/>
                      </a:pPr>
                      <a:r>
                        <a:rPr lang="zh-CN" altLang="en-US" sz="1400"/>
                        <a:t>结构框架</a:t>
                      </a:r>
                      <a:endParaRPr lang="zh-CN" altLang="en-US" sz="1400"/>
                    </a:p>
                  </a:txBody>
                  <a:tcPr anchor="ctr" anchorCtr="0"/>
                </a:tc>
              </a:tr>
              <a:tr h="304800">
                <a:tc gridSpan="2">
                  <a:txBody>
                    <a:bodyPr/>
                    <a:p>
                      <a:pPr algn="ctr">
                        <a:buNone/>
                      </a:pPr>
                      <a:r>
                        <a:rPr lang="zh-CN" altLang="en-US" sz="1400"/>
                        <a:t>前言</a:t>
                      </a:r>
                      <a:endParaRPr lang="zh-CN" altLang="en-US" sz="1400"/>
                    </a:p>
                  </a:txBody>
                  <a:tcPr anchor="ctr" anchorCtr="0"/>
                </a:tc>
                <a:tc hMerge="1">
                  <a:tcPr/>
                </a:tc>
                <a:tc>
                  <a:txBody>
                    <a:bodyPr/>
                    <a:p>
                      <a:pPr>
                        <a:buNone/>
                      </a:pPr>
                      <a:r>
                        <a:rPr lang="zh-CN" altLang="en-US" sz="1400"/>
                        <a:t>创业的背景、目的、方法、意义等说明</a:t>
                      </a:r>
                      <a:endParaRPr lang="zh-CN" altLang="en-US" sz="1400"/>
                    </a:p>
                  </a:txBody>
                  <a:tcPr/>
                </a:tc>
                <a:tc>
                  <a:txBody>
                    <a:bodyPr/>
                    <a:p>
                      <a:pPr algn="ctr">
                        <a:buNone/>
                      </a:pPr>
                      <a:r>
                        <a:rPr lang="zh-CN" altLang="en-US" sz="1400"/>
                        <a:t>背景与过程</a:t>
                      </a:r>
                      <a:endParaRPr lang="zh-CN" altLang="en-US" sz="1400"/>
                    </a:p>
                  </a:txBody>
                  <a:tcPr anchor="ctr" anchorCtr="0"/>
                </a:tc>
              </a:tr>
              <a:tr h="217170">
                <a:tc rowSpan="10">
                  <a:txBody>
                    <a:bodyPr/>
                    <a:p>
                      <a:pPr algn="ctr">
                        <a:buNone/>
                      </a:pPr>
                      <a:r>
                        <a:rPr lang="zh-CN" altLang="en-US" sz="1400"/>
                        <a:t>正</a:t>
                      </a:r>
                      <a:endParaRPr lang="zh-CN" altLang="en-US" sz="1400"/>
                    </a:p>
                    <a:p>
                      <a:pPr algn="ctr">
                        <a:buNone/>
                      </a:pPr>
                      <a:r>
                        <a:rPr lang="zh-CN" altLang="en-US" sz="1400"/>
                        <a:t>文</a:t>
                      </a:r>
                      <a:endParaRPr lang="zh-CN" altLang="en-US" sz="1400"/>
                    </a:p>
                    <a:p>
                      <a:pPr algn="ctr">
                        <a:buNone/>
                      </a:pPr>
                      <a:r>
                        <a:rPr lang="zh-CN" altLang="en-US" sz="1400"/>
                        <a:t>十</a:t>
                      </a:r>
                      <a:endParaRPr lang="zh-CN" altLang="en-US" sz="1400"/>
                    </a:p>
                    <a:p>
                      <a:pPr algn="ctr">
                        <a:buNone/>
                      </a:pPr>
                      <a:r>
                        <a:rPr lang="zh-CN" altLang="en-US" sz="1400"/>
                        <a:t>大</a:t>
                      </a:r>
                      <a:endParaRPr lang="zh-CN" altLang="en-US" sz="1400"/>
                    </a:p>
                    <a:p>
                      <a:pPr algn="ctr">
                        <a:buNone/>
                      </a:pPr>
                      <a:r>
                        <a:rPr lang="zh-CN" altLang="en-US" sz="1400"/>
                        <a:t>模</a:t>
                      </a:r>
                      <a:endParaRPr lang="zh-CN" altLang="en-US" sz="1400"/>
                    </a:p>
                    <a:p>
                      <a:pPr algn="ctr">
                        <a:buNone/>
                      </a:pPr>
                      <a:r>
                        <a:rPr lang="zh-CN" altLang="en-US" sz="1400"/>
                        <a:t>块</a:t>
                      </a:r>
                      <a:endParaRPr lang="zh-CN" altLang="en-US" sz="1400"/>
                    </a:p>
                  </a:txBody>
                  <a:tcPr anchor="ctr" anchorCtr="0"/>
                </a:tc>
                <a:tc>
                  <a:txBody>
                    <a:bodyPr/>
                    <a:p>
                      <a:pPr algn="ctr">
                        <a:buNone/>
                      </a:pPr>
                      <a:r>
                        <a:rPr lang="zh-CN" altLang="en-US" sz="1400"/>
                        <a:t>商机及产品</a:t>
                      </a:r>
                      <a:endParaRPr lang="zh-CN" altLang="en-US" sz="1400"/>
                    </a:p>
                  </a:txBody>
                  <a:tcPr anchor="ctr" anchorCtr="0"/>
                </a:tc>
                <a:tc>
                  <a:txBody>
                    <a:bodyPr/>
                    <a:p>
                      <a:pPr>
                        <a:buNone/>
                      </a:pPr>
                      <a:r>
                        <a:rPr lang="zh-CN" altLang="en-US" sz="1400"/>
                        <a:t>顾客需求、市场规模、产品（服务）定义、产品功能、技术含量、产品创新、顾客价值、竞争优势</a:t>
                      </a:r>
                      <a:endParaRPr lang="zh-CN" altLang="en-US" sz="1400"/>
                    </a:p>
                  </a:txBody>
                  <a:tcPr/>
                </a:tc>
                <a:tc>
                  <a:txBody>
                    <a:bodyPr/>
                    <a:p>
                      <a:pPr algn="ctr">
                        <a:buNone/>
                      </a:pPr>
                      <a:r>
                        <a:rPr lang="zh-CN" altLang="en-US" sz="1400"/>
                        <a:t>展示商机与产品</a:t>
                      </a:r>
                      <a:endParaRPr lang="zh-CN" altLang="en-US" sz="1400"/>
                    </a:p>
                  </a:txBody>
                  <a:tcPr anchor="ctr" anchorCtr="0"/>
                </a:tc>
              </a:tr>
              <a:tr h="304800">
                <a:tc vMerge="1">
                  <a:tcPr/>
                </a:tc>
                <a:tc>
                  <a:txBody>
                    <a:bodyPr/>
                    <a:p>
                      <a:pPr algn="ctr">
                        <a:buNone/>
                      </a:pPr>
                      <a:r>
                        <a:rPr lang="zh-CN" altLang="en-US" sz="1400"/>
                        <a:t>环境分析</a:t>
                      </a:r>
                      <a:endParaRPr lang="zh-CN" altLang="en-US" sz="1400"/>
                    </a:p>
                  </a:txBody>
                  <a:tcPr anchor="ctr" anchorCtr="0"/>
                </a:tc>
                <a:tc>
                  <a:txBody>
                    <a:bodyPr/>
                    <a:p>
                      <a:pPr>
                        <a:buNone/>
                      </a:pPr>
                      <a:r>
                        <a:rPr lang="zh-CN" altLang="en-US" sz="1400"/>
                        <a:t>宏观环境、行业与市场环境、企业内部环境、竞争环境</a:t>
                      </a:r>
                      <a:endParaRPr lang="zh-CN" altLang="en-US" sz="1400"/>
                    </a:p>
                  </a:txBody>
                  <a:tcPr/>
                </a:tc>
                <a:tc>
                  <a:txBody>
                    <a:bodyPr/>
                    <a:p>
                      <a:pPr algn="ctr">
                        <a:buNone/>
                      </a:pPr>
                      <a:r>
                        <a:rPr lang="zh-CN" altLang="en-US" sz="1400"/>
                        <a:t>适应创业环境</a:t>
                      </a:r>
                      <a:endParaRPr lang="zh-CN" altLang="en-US" sz="1400"/>
                    </a:p>
                  </a:txBody>
                  <a:tcPr anchor="ctr" anchorCtr="0"/>
                </a:tc>
              </a:tr>
              <a:tr h="304800">
                <a:tc vMerge="1">
                  <a:tcPr/>
                </a:tc>
                <a:tc>
                  <a:txBody>
                    <a:bodyPr/>
                    <a:p>
                      <a:pPr algn="ctr">
                        <a:buNone/>
                      </a:pPr>
                      <a:r>
                        <a:rPr lang="zh-CN" altLang="en-US" sz="1400"/>
                        <a:t>条件分析</a:t>
                      </a:r>
                      <a:endParaRPr lang="zh-CN" altLang="en-US" sz="1400"/>
                    </a:p>
                  </a:txBody>
                  <a:tcPr anchor="ctr" anchorCtr="0"/>
                </a:tc>
                <a:tc>
                  <a:txBody>
                    <a:bodyPr/>
                    <a:p>
                      <a:pPr>
                        <a:buNone/>
                      </a:pPr>
                      <a:r>
                        <a:rPr lang="zh-CN" altLang="en-US" sz="1400"/>
                        <a:t>SWOT 综合分析</a:t>
                      </a:r>
                      <a:endParaRPr lang="zh-CN" altLang="en-US" sz="1400"/>
                    </a:p>
                  </a:txBody>
                  <a:tcPr/>
                </a:tc>
                <a:tc>
                  <a:txBody>
                    <a:bodyPr/>
                    <a:p>
                      <a:pPr algn="ctr">
                        <a:buNone/>
                      </a:pPr>
                      <a:r>
                        <a:rPr lang="zh-CN" altLang="en-US" sz="1400"/>
                        <a:t>综合分析结论</a:t>
                      </a:r>
                      <a:endParaRPr lang="zh-CN" altLang="en-US" sz="1400"/>
                    </a:p>
                  </a:txBody>
                  <a:tcPr anchor="ctr" anchorCtr="0"/>
                </a:tc>
              </a:tr>
              <a:tr h="304800">
                <a:tc vMerge="1">
                  <a:tcPr/>
                </a:tc>
                <a:tc>
                  <a:txBody>
                    <a:bodyPr/>
                    <a:p>
                      <a:pPr algn="ctr">
                        <a:buNone/>
                      </a:pPr>
                      <a:r>
                        <a:rPr lang="zh-CN" altLang="en-US" sz="1400"/>
                        <a:t>企业战略</a:t>
                      </a:r>
                      <a:endParaRPr lang="zh-CN" altLang="en-US" sz="1400"/>
                    </a:p>
                  </a:txBody>
                  <a:tcPr anchor="ctr" anchorCtr="0"/>
                </a:tc>
                <a:tc>
                  <a:txBody>
                    <a:bodyPr/>
                    <a:p>
                      <a:pPr>
                        <a:buNone/>
                      </a:pPr>
                      <a:r>
                        <a:rPr lang="zh-CN" altLang="en-US" sz="1400"/>
                        <a:t>企业使命、战略发展、竞争战略、核心竞争力</a:t>
                      </a:r>
                      <a:endParaRPr lang="zh-CN" altLang="en-US" sz="1400"/>
                    </a:p>
                  </a:txBody>
                  <a:tcPr/>
                </a:tc>
                <a:tc>
                  <a:txBody>
                    <a:bodyPr/>
                    <a:p>
                      <a:pPr algn="ctr">
                        <a:buNone/>
                      </a:pPr>
                      <a:r>
                        <a:rPr lang="zh-CN" altLang="en-US" sz="1400"/>
                        <a:t>企业发展整体方略</a:t>
                      </a:r>
                      <a:endParaRPr lang="zh-CN" altLang="en-US" sz="1400"/>
                    </a:p>
                  </a:txBody>
                  <a:tcPr anchor="ctr" anchorCtr="0"/>
                </a:tc>
              </a:tr>
              <a:tr h="304800">
                <a:tc vMerge="1">
                  <a:tcPr/>
                </a:tc>
                <a:tc>
                  <a:txBody>
                    <a:bodyPr/>
                    <a:p>
                      <a:pPr algn="ctr">
                        <a:buNone/>
                      </a:pPr>
                      <a:r>
                        <a:rPr lang="zh-CN" altLang="en-US" sz="1400"/>
                        <a:t>营销策划</a:t>
                      </a:r>
                      <a:endParaRPr lang="zh-CN" altLang="en-US" sz="1400"/>
                    </a:p>
                  </a:txBody>
                  <a:tcPr anchor="ctr" anchorCtr="0"/>
                </a:tc>
                <a:tc>
                  <a:txBody>
                    <a:bodyPr/>
                    <a:p>
                      <a:pPr>
                        <a:buNone/>
                      </a:pPr>
                      <a:r>
                        <a:rPr lang="zh-CN" altLang="en-US" sz="1400"/>
                        <a:t>STP 战略、品牌策划</a:t>
                      </a:r>
                      <a:endParaRPr lang="zh-CN" altLang="en-US" sz="1400"/>
                    </a:p>
                  </a:txBody>
                  <a:tcPr/>
                </a:tc>
                <a:tc>
                  <a:txBody>
                    <a:bodyPr/>
                    <a:p>
                      <a:pPr algn="ctr">
                        <a:buNone/>
                      </a:pPr>
                      <a:r>
                        <a:rPr lang="zh-CN" altLang="en-US" sz="1400"/>
                        <a:t>营销的整体部署</a:t>
                      </a:r>
                      <a:endParaRPr lang="zh-CN" altLang="en-US" sz="1400"/>
                    </a:p>
                  </a:txBody>
                  <a:tcPr anchor="ctr" anchorCtr="0"/>
                </a:tc>
              </a:tr>
              <a:tr h="304800">
                <a:tc vMerge="1">
                  <a:tcPr/>
                </a:tc>
                <a:tc>
                  <a:txBody>
                    <a:bodyPr/>
                    <a:p>
                      <a:pPr algn="ctr">
                        <a:buNone/>
                      </a:pPr>
                      <a:r>
                        <a:rPr lang="zh-CN" altLang="en-US" sz="1400"/>
                        <a:t>营销策略</a:t>
                      </a:r>
                      <a:endParaRPr lang="zh-CN" altLang="en-US" sz="1400"/>
                    </a:p>
                  </a:txBody>
                  <a:tcPr anchor="ctr" anchorCtr="0"/>
                </a:tc>
                <a:tc>
                  <a:txBody>
                    <a:bodyPr/>
                    <a:p>
                      <a:pPr>
                        <a:buNone/>
                      </a:pPr>
                      <a:r>
                        <a:rPr lang="zh-CN" altLang="en-US" sz="1400"/>
                        <a:t>产品策略、价值策略、渠道策略及促销策略</a:t>
                      </a:r>
                      <a:endParaRPr lang="zh-CN" altLang="en-US" sz="1400"/>
                    </a:p>
                  </a:txBody>
                  <a:tcPr/>
                </a:tc>
                <a:tc>
                  <a:txBody>
                    <a:bodyPr/>
                    <a:p>
                      <a:pPr algn="ctr">
                        <a:buNone/>
                      </a:pPr>
                      <a:r>
                        <a:rPr lang="zh-CN" altLang="en-US" sz="1400"/>
                        <a:t>营销的具体策略</a:t>
                      </a:r>
                      <a:endParaRPr lang="zh-CN" altLang="en-US" sz="1400"/>
                    </a:p>
                  </a:txBody>
                  <a:tcPr anchor="ctr" anchorCtr="0"/>
                </a:tc>
              </a:tr>
              <a:tr h="304800">
                <a:tc vMerge="1">
                  <a:tcPr/>
                </a:tc>
                <a:tc>
                  <a:txBody>
                    <a:bodyPr/>
                    <a:p>
                      <a:pPr algn="ctr">
                        <a:buNone/>
                      </a:pPr>
                      <a:r>
                        <a:rPr lang="zh-CN" altLang="en-US" sz="1400"/>
                        <a:t>生产运行</a:t>
                      </a:r>
                      <a:endParaRPr lang="zh-CN" altLang="en-US" sz="1400"/>
                    </a:p>
                  </a:txBody>
                  <a:tcPr anchor="ctr" anchorCtr="0"/>
                </a:tc>
                <a:tc>
                  <a:txBody>
                    <a:bodyPr/>
                    <a:p>
                      <a:pPr>
                        <a:buNone/>
                      </a:pPr>
                      <a:r>
                        <a:rPr lang="zh-CN" altLang="en-US" sz="1400"/>
                        <a:t>产品研发、原料供应、生产技术和流程、生产条件要求及其现状</a:t>
                      </a:r>
                      <a:endParaRPr lang="zh-CN" altLang="en-US" sz="1400"/>
                    </a:p>
                  </a:txBody>
                  <a:tcPr/>
                </a:tc>
                <a:tc>
                  <a:txBody>
                    <a:bodyPr/>
                    <a:p>
                      <a:pPr algn="ctr">
                        <a:buNone/>
                      </a:pPr>
                      <a:r>
                        <a:rPr lang="zh-CN" altLang="en-US" sz="1400"/>
                        <a:t>生产水平和能力</a:t>
                      </a:r>
                      <a:endParaRPr lang="zh-CN" altLang="en-US" sz="1400"/>
                    </a:p>
                  </a:txBody>
                  <a:tcPr anchor="ctr" anchorCtr="0"/>
                </a:tc>
              </a:tr>
              <a:tr h="304800">
                <a:tc vMerge="1">
                  <a:tcPr/>
                </a:tc>
                <a:tc>
                  <a:txBody>
                    <a:bodyPr/>
                    <a:p>
                      <a:pPr algn="ctr">
                        <a:buNone/>
                      </a:pPr>
                      <a:r>
                        <a:rPr lang="zh-CN" altLang="en-US" sz="1400"/>
                        <a:t>经营管理</a:t>
                      </a:r>
                      <a:endParaRPr lang="zh-CN" altLang="en-US" sz="1400"/>
                    </a:p>
                  </a:txBody>
                  <a:tcPr anchor="ctr" anchorCtr="0"/>
                </a:tc>
                <a:tc>
                  <a:txBody>
                    <a:bodyPr/>
                    <a:p>
                      <a:pPr>
                        <a:buNone/>
                      </a:pPr>
                      <a:r>
                        <a:rPr lang="zh-CN" altLang="en-US" sz="1400"/>
                        <a:t>业务流程、人力资源管理、创业团队展示</a:t>
                      </a:r>
                      <a:endParaRPr lang="zh-CN" altLang="en-US" sz="1400"/>
                    </a:p>
                  </a:txBody>
                  <a:tcPr/>
                </a:tc>
                <a:tc>
                  <a:txBody>
                    <a:bodyPr/>
                    <a:p>
                      <a:pPr algn="ctr">
                        <a:buNone/>
                      </a:pPr>
                      <a:r>
                        <a:rPr lang="zh-CN" altLang="en-US" sz="1400"/>
                        <a:t>企业内部运行方式</a:t>
                      </a:r>
                      <a:endParaRPr lang="zh-CN" altLang="en-US" sz="1400"/>
                    </a:p>
                  </a:txBody>
                  <a:tcPr anchor="ctr" anchorCtr="0"/>
                </a:tc>
              </a:tr>
              <a:tr h="304800">
                <a:tc vMerge="1">
                  <a:tcPr/>
                </a:tc>
                <a:tc>
                  <a:txBody>
                    <a:bodyPr/>
                    <a:p>
                      <a:pPr algn="ctr">
                        <a:buNone/>
                      </a:pPr>
                      <a:r>
                        <a:rPr lang="zh-CN" altLang="en-US" sz="1400"/>
                        <a:t>财务与融资</a:t>
                      </a:r>
                      <a:endParaRPr lang="zh-CN" altLang="en-US" sz="1400"/>
                    </a:p>
                  </a:txBody>
                  <a:tcPr anchor="ctr" anchorCtr="0"/>
                </a:tc>
                <a:tc>
                  <a:txBody>
                    <a:bodyPr/>
                    <a:p>
                      <a:pPr>
                        <a:buNone/>
                      </a:pPr>
                      <a:r>
                        <a:rPr lang="zh-CN" altLang="en-US" sz="1400"/>
                        <a:t>经营业绩预测、财务报表及其分析、融资（额度、对象、方式、回报、提出）、投资（资金使用、监管）</a:t>
                      </a:r>
                      <a:endParaRPr lang="zh-CN" altLang="en-US" sz="1400"/>
                    </a:p>
                  </a:txBody>
                  <a:tcPr/>
                </a:tc>
                <a:tc>
                  <a:txBody>
                    <a:bodyPr/>
                    <a:p>
                      <a:pPr algn="ctr">
                        <a:buNone/>
                      </a:pPr>
                      <a:r>
                        <a:rPr lang="zh-CN" altLang="en-US" sz="1400"/>
                        <a:t>公司资金资源运作方式</a:t>
                      </a:r>
                      <a:endParaRPr lang="zh-CN" altLang="en-US" sz="1400"/>
                    </a:p>
                  </a:txBody>
                  <a:tcPr anchor="ctr" anchorCtr="0"/>
                </a:tc>
              </a:tr>
              <a:tr h="304800">
                <a:tc vMerge="1">
                  <a:tcPr/>
                </a:tc>
                <a:tc>
                  <a:txBody>
                    <a:bodyPr/>
                    <a:p>
                      <a:pPr algn="ctr">
                        <a:buNone/>
                      </a:pPr>
                      <a:r>
                        <a:rPr lang="zh-CN" altLang="en-US" sz="1400"/>
                        <a:t>风险与管理</a:t>
                      </a:r>
                      <a:endParaRPr lang="zh-CN" altLang="en-US" sz="1400"/>
                    </a:p>
                  </a:txBody>
                  <a:tcPr anchor="ctr" anchorCtr="0"/>
                </a:tc>
                <a:tc>
                  <a:txBody>
                    <a:bodyPr/>
                    <a:p>
                      <a:pPr>
                        <a:buNone/>
                      </a:pPr>
                      <a:r>
                        <a:rPr lang="zh-CN" altLang="en-US" sz="1400"/>
                        <a:t>风险预测、风险分析、风险防范</a:t>
                      </a:r>
                      <a:endParaRPr lang="zh-CN" altLang="en-US" sz="1400"/>
                    </a:p>
                  </a:txBody>
                  <a:tcPr/>
                </a:tc>
                <a:tc>
                  <a:txBody>
                    <a:bodyPr/>
                    <a:p>
                      <a:pPr algn="ctr">
                        <a:buNone/>
                      </a:pPr>
                      <a:r>
                        <a:rPr lang="zh-CN" altLang="en-US" sz="1400"/>
                        <a:t>预测与防范风险</a:t>
                      </a:r>
                      <a:endParaRPr lang="zh-CN" altLang="en-US" sz="1400"/>
                    </a:p>
                  </a:txBody>
                  <a:tcPr anchor="ctr" anchorCtr="0"/>
                </a:tc>
              </a:tr>
              <a:tr h="304800">
                <a:tc gridSpan="2">
                  <a:txBody>
                    <a:bodyPr/>
                    <a:p>
                      <a:pPr algn="ctr">
                        <a:buNone/>
                      </a:pPr>
                      <a:r>
                        <a:rPr lang="zh-CN" altLang="en-US" sz="1400"/>
                        <a:t>项目启动计划</a:t>
                      </a:r>
                      <a:endParaRPr lang="zh-CN" altLang="en-US" sz="1400"/>
                    </a:p>
                  </a:txBody>
                  <a:tcPr anchor="ctr" anchorCtr="0"/>
                </a:tc>
                <a:tc hMerge="1">
                  <a:tcPr/>
                </a:tc>
                <a:tc>
                  <a:txBody>
                    <a:bodyPr/>
                    <a:p>
                      <a:pPr>
                        <a:buNone/>
                      </a:pPr>
                      <a:r>
                        <a:rPr lang="zh-CN" altLang="en-US" sz="1400"/>
                        <a:t>人员安排、资金设备计划、时间、地点</a:t>
                      </a:r>
                      <a:endParaRPr lang="zh-CN" altLang="en-US" sz="1400"/>
                    </a:p>
                  </a:txBody>
                  <a:tcPr/>
                </a:tc>
                <a:tc>
                  <a:txBody>
                    <a:bodyPr/>
                    <a:p>
                      <a:pPr algn="ctr">
                        <a:buNone/>
                      </a:pPr>
                      <a:r>
                        <a:rPr lang="zh-CN" altLang="en-US" sz="1400"/>
                        <a:t>创业启动安排</a:t>
                      </a:r>
                      <a:endParaRPr lang="zh-CN" altLang="en-US" sz="1400"/>
                    </a:p>
                  </a:txBody>
                  <a:tcPr anchor="ctr" anchorCtr="0"/>
                </a:tc>
              </a:tr>
              <a:tr h="304800">
                <a:tc gridSpan="2">
                  <a:txBody>
                    <a:bodyPr/>
                    <a:p>
                      <a:pPr algn="ctr">
                        <a:buNone/>
                      </a:pPr>
                      <a:r>
                        <a:rPr lang="zh-CN" altLang="en-US" sz="1400"/>
                        <a:t>附件</a:t>
                      </a:r>
                      <a:endParaRPr lang="zh-CN" altLang="en-US" sz="1400"/>
                    </a:p>
                  </a:txBody>
                  <a:tcPr anchor="ctr" anchorCtr="0"/>
                </a:tc>
                <a:tc hMerge="1">
                  <a:tcPr/>
                </a:tc>
                <a:tc>
                  <a:txBody>
                    <a:bodyPr/>
                    <a:p>
                      <a:pPr>
                        <a:buNone/>
                      </a:pPr>
                      <a:r>
                        <a:rPr lang="zh-CN" altLang="en-US" sz="1400"/>
                        <a:t>数据资料、问卷样本及其他背景材料</a:t>
                      </a:r>
                      <a:endParaRPr lang="zh-CN" altLang="en-US" sz="1400"/>
                    </a:p>
                  </a:txBody>
                  <a:tcPr/>
                </a:tc>
                <a:tc>
                  <a:txBody>
                    <a:bodyPr/>
                    <a:p>
                      <a:pPr algn="ctr">
                        <a:buNone/>
                      </a:pPr>
                      <a:r>
                        <a:rPr lang="zh-CN" altLang="en-US" sz="1400"/>
                        <a:t>提高可信度</a:t>
                      </a:r>
                      <a:endParaRPr lang="zh-CN" altLang="en-US" sz="1400"/>
                    </a:p>
                  </a:txBody>
                  <a:tcPr anchor="ctr" anchorCtr="0"/>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537143"/>
            <a:ext cx="10394950" cy="2584450"/>
          </a:xfrm>
          <a:prstGeom prst="rect">
            <a:avLst/>
          </a:prstGeom>
          <a:noFill/>
        </p:spPr>
        <p:txBody>
          <a:bodyPr wrap="square" rtlCol="0" anchor="ctr" anchorCtr="0">
            <a:spAutoFit/>
          </a:bodyPr>
          <a:p>
            <a:pPr indent="4572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创业计划书摘要是风险投资者首先要看到的内容，它浓缩了商业价值和计划书的精华，反映商业全貌，是全部计划书的核心所在。它必须让风险投资者有兴趣并渴望得到更多的信息。篇幅一般控制在两千字左右。主要包括以下几项内容：公司概述；产品或服务；管理团队和管理组织情况；行业及市场；营销策略；融资说明；财务计划与分</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析；风险因素和退出机制。</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摘要要尽量简明、生动，开篇激发兴趣，特别要说明自身企业的不同之处。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1120"/>
            <a:ext cx="309626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（一）摘要</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537143"/>
            <a:ext cx="10394950" cy="2584450"/>
          </a:xfrm>
          <a:prstGeom prst="rect">
            <a:avLst/>
          </a:prstGeom>
          <a:noFill/>
        </p:spPr>
        <p:txBody>
          <a:bodyPr wrap="square" rtlCol="0" anchor="ctr" anchorCtr="0">
            <a:spAutoFit/>
          </a:bodyPr>
          <a:p>
            <a:pPr indent="4572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商机从经济意义上讲一定是能由此产生利润的机会，一般来说，商机是源于某种未被充分满足的需求，在此模块，应阐明以往需求未被满足的背景成因（为何本人没有看见商机或无法满足需求），并提出令人信服的盈利模式和商业逻辑，一次向人证明这是一个有“钱”途的创业项目。</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商机必定是依托在产品或服务上。产品（服务）是指通过有人力、物力和环境所组成的结构系统来销售和实际生产及交付的，能被消费者购买和实际接收及消费的事物或功能。此模块要能够在极简短篇幅内讲清楚产品或服务的相关问题。</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112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（二）商机及产品（服务）介绍</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5076190" cy="460375"/>
          </a:xfrm>
          <a:prstGeom prst="rect">
            <a:avLst/>
          </a:prstGeom>
          <a:noFill/>
        </p:spPr>
        <p:txBody>
          <a:bodyPr wrap="square" rtlCol="0">
            <a:spAutoFit/>
          </a:bodyPr>
          <a:lstStyle/>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影响创业成功的关键因素</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1089025" y="1149985"/>
            <a:ext cx="10174605" cy="423545"/>
          </a:xfrm>
          <a:prstGeom prst="rect">
            <a:avLst/>
          </a:prstGeom>
        </p:spPr>
        <p:txBody>
          <a:bodyPr wrap="square">
            <a:spAutoFit/>
          </a:bodyPr>
          <a:lstStyle/>
          <a:p>
            <a:pPr lvl="0" algn="just">
              <a:lnSpc>
                <a:spcPct val="120000"/>
              </a:lnSpc>
              <a:spcBef>
                <a:spcPts val="0"/>
              </a:spcBef>
              <a:spcAft>
                <a:spcPts val="0"/>
              </a:spcAft>
              <a:defRPr/>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产品说明事项如图10-1所示。</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4" name="组合 13"/>
          <p:cNvGrpSpPr/>
          <p:nvPr/>
        </p:nvGrpSpPr>
        <p:grpSpPr>
          <a:xfrm>
            <a:off x="1292225" y="2005965"/>
            <a:ext cx="9610725" cy="3997325"/>
            <a:chOff x="2035" y="3159"/>
            <a:chExt cx="15135" cy="6295"/>
          </a:xfrm>
        </p:grpSpPr>
        <p:sp>
          <p:nvSpPr>
            <p:cNvPr id="2" name="矩形 1"/>
            <p:cNvSpPr/>
            <p:nvPr/>
          </p:nvSpPr>
          <p:spPr>
            <a:xfrm>
              <a:off x="9090" y="3159"/>
              <a:ext cx="1019" cy="54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产</a:t>
              </a:r>
              <a:endParaRPr lang="zh-CN" altLang="en-US"/>
            </a:p>
            <a:p>
              <a:pPr algn="ctr"/>
              <a:r>
                <a:rPr lang="zh-CN" altLang="en-US"/>
                <a:t>品</a:t>
              </a:r>
              <a:endParaRPr lang="zh-CN" altLang="en-US"/>
            </a:p>
            <a:p>
              <a:pPr algn="ctr"/>
              <a:r>
                <a:rPr lang="zh-CN" altLang="en-US"/>
                <a:t>说</a:t>
              </a:r>
              <a:endParaRPr lang="zh-CN" altLang="en-US"/>
            </a:p>
            <a:p>
              <a:pPr algn="ctr"/>
              <a:r>
                <a:rPr lang="zh-CN" altLang="en-US"/>
                <a:t>明</a:t>
              </a:r>
              <a:endParaRPr lang="zh-CN" altLang="en-US"/>
            </a:p>
          </p:txBody>
        </p:sp>
        <p:sp>
          <p:nvSpPr>
            <p:cNvPr id="3" name="矩形 2"/>
            <p:cNvSpPr/>
            <p:nvPr/>
          </p:nvSpPr>
          <p:spPr>
            <a:xfrm>
              <a:off x="2035" y="3159"/>
              <a:ext cx="5772" cy="10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产品定义</a:t>
              </a:r>
              <a:endParaRPr lang="zh-CN" altLang="en-US"/>
            </a:p>
            <a:p>
              <a:pPr algn="ctr"/>
              <a:r>
                <a:rPr lang="zh-CN" altLang="en-US"/>
                <a:t>产品是什么？属于什么品类？</a:t>
              </a:r>
              <a:endParaRPr lang="zh-CN" altLang="en-US"/>
            </a:p>
          </p:txBody>
        </p:sp>
        <p:sp>
          <p:nvSpPr>
            <p:cNvPr id="4" name="矩形 3"/>
            <p:cNvSpPr/>
            <p:nvPr/>
          </p:nvSpPr>
          <p:spPr>
            <a:xfrm>
              <a:off x="2035" y="5399"/>
              <a:ext cx="5772" cy="10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目标市场</a:t>
              </a:r>
              <a:endParaRPr lang="zh-CN" altLang="en-US"/>
            </a:p>
            <a:p>
              <a:pPr algn="ctr"/>
              <a:r>
                <a:rPr lang="zh-CN" altLang="en-US"/>
                <a:t>产品或服务是针对谁提供的？</a:t>
              </a:r>
              <a:endParaRPr lang="zh-CN" altLang="en-US"/>
            </a:p>
          </p:txBody>
        </p:sp>
        <p:sp>
          <p:nvSpPr>
            <p:cNvPr id="5" name="矩形 4"/>
            <p:cNvSpPr/>
            <p:nvPr/>
          </p:nvSpPr>
          <p:spPr>
            <a:xfrm>
              <a:off x="2035" y="7639"/>
              <a:ext cx="5772" cy="10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核心产品</a:t>
              </a:r>
              <a:endParaRPr lang="zh-CN" altLang="en-US"/>
            </a:p>
            <a:p>
              <a:pPr algn="ctr"/>
              <a:r>
                <a:rPr lang="zh-CN" altLang="en-US"/>
                <a:t>产品为顾客提供哪些价值？</a:t>
              </a:r>
              <a:endParaRPr lang="zh-CN" altLang="en-US"/>
            </a:p>
          </p:txBody>
        </p:sp>
        <p:sp>
          <p:nvSpPr>
            <p:cNvPr id="6" name="矩形 5"/>
            <p:cNvSpPr/>
            <p:nvPr/>
          </p:nvSpPr>
          <p:spPr>
            <a:xfrm>
              <a:off x="11398" y="3159"/>
              <a:ext cx="5772" cy="10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产品创新</a:t>
              </a:r>
              <a:endParaRPr lang="zh-CN" altLang="en-US"/>
            </a:p>
            <a:p>
              <a:pPr algn="ctr"/>
              <a:r>
                <a:rPr lang="zh-CN" altLang="en-US"/>
                <a:t>与市场已有产品有什么差异？</a:t>
              </a:r>
              <a:endParaRPr lang="zh-CN" altLang="en-US"/>
            </a:p>
          </p:txBody>
        </p:sp>
        <p:sp>
          <p:nvSpPr>
            <p:cNvPr id="7" name="矩形 6"/>
            <p:cNvSpPr/>
            <p:nvPr/>
          </p:nvSpPr>
          <p:spPr>
            <a:xfrm>
              <a:off x="11398" y="5399"/>
              <a:ext cx="5772" cy="10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竞争优势</a:t>
              </a:r>
              <a:endParaRPr lang="zh-CN" altLang="en-US"/>
            </a:p>
            <a:p>
              <a:pPr algn="ctr"/>
              <a:r>
                <a:rPr lang="zh-CN" altLang="en-US"/>
                <a:t>与同类产品相对比有什么优势？</a:t>
              </a:r>
              <a:endParaRPr lang="zh-CN" altLang="en-US"/>
            </a:p>
          </p:txBody>
        </p:sp>
        <p:sp>
          <p:nvSpPr>
            <p:cNvPr id="8" name="矩形 7"/>
            <p:cNvSpPr/>
            <p:nvPr/>
          </p:nvSpPr>
          <p:spPr>
            <a:xfrm>
              <a:off x="11398" y="7639"/>
              <a:ext cx="5772" cy="10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技术改进</a:t>
              </a:r>
              <a:endParaRPr lang="zh-CN" altLang="en-US"/>
            </a:p>
            <a:p>
              <a:pPr algn="ctr"/>
              <a:r>
                <a:rPr lang="zh-CN" altLang="en-US"/>
                <a:t>更新换代计划及成本如何？</a:t>
              </a:r>
              <a:endParaRPr lang="zh-CN" altLang="en-US"/>
            </a:p>
          </p:txBody>
        </p:sp>
        <p:cxnSp>
          <p:nvCxnSpPr>
            <p:cNvPr id="9" name="肘形连接符 8"/>
            <p:cNvCxnSpPr>
              <a:stCxn id="3" idx="3"/>
              <a:endCxn id="5" idx="3"/>
            </p:cNvCxnSpPr>
            <p:nvPr/>
          </p:nvCxnSpPr>
          <p:spPr>
            <a:xfrm>
              <a:off x="7807" y="3669"/>
              <a:ext cx="5" cy="4480"/>
            </a:xfrm>
            <a:prstGeom prst="bentConnector3">
              <a:avLst>
                <a:gd name="adj1" fmla="val 12480000"/>
              </a:avLst>
            </a:prstGeom>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6" idx="1"/>
              <a:endCxn id="8" idx="1"/>
            </p:cNvCxnSpPr>
            <p:nvPr/>
          </p:nvCxnSpPr>
          <p:spPr>
            <a:xfrm rot="10800000" flipV="1">
              <a:off x="11398" y="3669"/>
              <a:ext cx="5" cy="4480"/>
            </a:xfrm>
            <a:prstGeom prst="bentConnector3">
              <a:avLst>
                <a:gd name="adj1" fmla="val 11860000"/>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2" idx="1"/>
              <a:endCxn id="4" idx="3"/>
            </p:cNvCxnSpPr>
            <p:nvPr/>
          </p:nvCxnSpPr>
          <p:spPr>
            <a:xfrm flipH="1">
              <a:off x="7807" y="5909"/>
              <a:ext cx="128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2" idx="3"/>
              <a:endCxn id="7" idx="1"/>
            </p:cNvCxnSpPr>
            <p:nvPr/>
          </p:nvCxnSpPr>
          <p:spPr>
            <a:xfrm>
              <a:off x="10109" y="5909"/>
              <a:ext cx="1289"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7054" y="8874"/>
              <a:ext cx="5090" cy="580"/>
            </a:xfrm>
            <a:prstGeom prst="rect">
              <a:avLst/>
            </a:prstGeom>
            <a:noFill/>
          </p:spPr>
          <p:txBody>
            <a:bodyPr wrap="square" rtlCol="0" anchor="t">
              <a:spAutoFit/>
            </a:bodyPr>
            <a:p>
              <a:pPr algn="ctr"/>
              <a:r>
                <a:rPr lang="zh-CN" altLang="en-US"/>
                <a:t>图10-1　产品说明事项图</a:t>
              </a: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8"/>
          <p:cNvSpPr/>
          <p:nvPr/>
        </p:nvSpPr>
        <p:spPr bwMode="auto">
          <a:xfrm>
            <a:off x="0" y="1861820"/>
            <a:ext cx="12192000" cy="354965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8" name="文本框 17"/>
          <p:cNvSpPr txBox="1"/>
          <p:nvPr/>
        </p:nvSpPr>
        <p:spPr>
          <a:xfrm>
            <a:off x="1088390" y="381635"/>
            <a:ext cx="5076190" cy="460375"/>
          </a:xfrm>
          <a:prstGeom prst="rect">
            <a:avLst/>
          </a:prstGeom>
          <a:noFill/>
        </p:spPr>
        <p:txBody>
          <a:bodyPr wrap="square" rtlCol="0">
            <a:spAutoFit/>
          </a:bodyPr>
          <a:lstStyle/>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影响创业成功的关键因素</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文本框 14"/>
          <p:cNvSpPr txBox="1"/>
          <p:nvPr/>
        </p:nvSpPr>
        <p:spPr>
          <a:xfrm>
            <a:off x="1462405" y="2344420"/>
            <a:ext cx="9267190" cy="2584450"/>
          </a:xfrm>
          <a:prstGeom prst="rect">
            <a:avLst/>
          </a:prstGeom>
          <a:noFill/>
        </p:spPr>
        <p:txBody>
          <a:bodyPr wrap="square" rtlCol="0" anchor="t">
            <a:spAutoFit/>
          </a:bodyPr>
          <a:p>
            <a:pPr>
              <a:lnSpc>
                <a:spcPct val="15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（1）产品定义：产品是什么？属于什么品类？产品形体如何？有哪些功能？</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（2）目标市场：产品或服务是针对谁提供的？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（3）核心产品：产品服务提供的核心利益是什么？满足哪些需求？为顾客提供哪些价值？</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（4）产品创新：与市场已有产品服务有什么差异？</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（5）竞争优势：与市场同类产品或替代产品相比有什么优势？</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cs typeface="微软雅黑" panose="020B0503020204020204" pitchFamily="34" charset="-122"/>
              </a:rPr>
              <a:t>（6）技术改进：产品技术是否先进和成熟？技术含量是否足够高？</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123440"/>
            <a:ext cx="5639435" cy="3412490"/>
          </a:xfrm>
          <a:prstGeom prst="rect">
            <a:avLst/>
          </a:prstGeom>
          <a:noFill/>
        </p:spPr>
        <p:txBody>
          <a:bodyPr wrap="square" rtlCol="0" anchor="ctr" anchorCtr="0">
            <a:spAutoFit/>
          </a:bodyPr>
          <a:p>
            <a:pPr indent="457200" fontAlgn="auto">
              <a:lnSpc>
                <a:spcPct val="12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企业环境分析是指通过对影响企业经营的各种内外因素和作用的评估、平衡，以辩证系统的观点，事时度势，趋利避害，适时采取对策做出适应环境的动态抉择，以维持企业生存，促进企业发展，也就是实现企业外部环境、企业内部条件的综合动态平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fontAlgn="auto">
              <a:lnSpc>
                <a:spcPct val="12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企业与环境之间存在着密切的联系，任何企业的经营活动，都是在市场中进行的，而市场又受国家的政治、经济、技术、社会文化的限定与影响。所以，企业从事生产经营活动，必须从环境的研究与分析开始。环境分析类别，如图10-2 所示。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（三）企业环境分析</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6" name="组合 15"/>
          <p:cNvGrpSpPr/>
          <p:nvPr/>
        </p:nvGrpSpPr>
        <p:grpSpPr>
          <a:xfrm>
            <a:off x="6699250" y="3119120"/>
            <a:ext cx="5210810" cy="2172335"/>
            <a:chOff x="10550" y="4912"/>
            <a:chExt cx="8206" cy="3421"/>
          </a:xfrm>
        </p:grpSpPr>
        <p:grpSp>
          <p:nvGrpSpPr>
            <p:cNvPr id="14" name="组合 13"/>
            <p:cNvGrpSpPr/>
            <p:nvPr/>
          </p:nvGrpSpPr>
          <p:grpSpPr>
            <a:xfrm>
              <a:off x="10550" y="4912"/>
              <a:ext cx="8206" cy="2454"/>
              <a:chOff x="10913" y="4912"/>
              <a:chExt cx="8206" cy="2454"/>
            </a:xfrm>
          </p:grpSpPr>
          <p:sp>
            <p:nvSpPr>
              <p:cNvPr id="5" name="矩形 4"/>
              <p:cNvSpPr/>
              <p:nvPr/>
            </p:nvSpPr>
            <p:spPr>
              <a:xfrm>
                <a:off x="14586" y="4912"/>
                <a:ext cx="853" cy="2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环境分析</a:t>
                </a:r>
                <a:endParaRPr lang="zh-CN" altLang="en-US"/>
              </a:p>
            </p:txBody>
          </p:sp>
          <p:sp>
            <p:nvSpPr>
              <p:cNvPr id="6" name="矩形 5"/>
              <p:cNvSpPr/>
              <p:nvPr/>
            </p:nvSpPr>
            <p:spPr>
              <a:xfrm>
                <a:off x="10913" y="4912"/>
                <a:ext cx="2721" cy="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宏观环境分析</a:t>
                </a:r>
                <a:endParaRPr lang="zh-CN" altLang="en-US"/>
              </a:p>
            </p:txBody>
          </p:sp>
          <p:sp>
            <p:nvSpPr>
              <p:cNvPr id="7" name="矩形 6"/>
              <p:cNvSpPr/>
              <p:nvPr/>
            </p:nvSpPr>
            <p:spPr>
              <a:xfrm>
                <a:off x="10913" y="6516"/>
                <a:ext cx="2721" cy="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行业环境分析</a:t>
                </a:r>
                <a:endParaRPr lang="zh-CN" altLang="en-US"/>
              </a:p>
            </p:txBody>
          </p:sp>
          <p:sp>
            <p:nvSpPr>
              <p:cNvPr id="8" name="矩形 7"/>
              <p:cNvSpPr/>
              <p:nvPr/>
            </p:nvSpPr>
            <p:spPr>
              <a:xfrm>
                <a:off x="16399" y="4912"/>
                <a:ext cx="2721" cy="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市场分析</a:t>
                </a:r>
                <a:endParaRPr lang="zh-CN" altLang="en-US"/>
              </a:p>
            </p:txBody>
          </p:sp>
          <p:sp>
            <p:nvSpPr>
              <p:cNvPr id="9" name="矩形 8"/>
              <p:cNvSpPr/>
              <p:nvPr/>
            </p:nvSpPr>
            <p:spPr>
              <a:xfrm>
                <a:off x="16399" y="6516"/>
                <a:ext cx="2721" cy="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竞争分析</a:t>
                </a:r>
                <a:endParaRPr lang="zh-CN" altLang="en-US"/>
              </a:p>
            </p:txBody>
          </p:sp>
          <p:cxnSp>
            <p:nvCxnSpPr>
              <p:cNvPr id="10" name="肘形连接符 9"/>
              <p:cNvCxnSpPr>
                <a:stCxn id="6" idx="3"/>
                <a:endCxn id="7" idx="3"/>
              </p:cNvCxnSpPr>
              <p:nvPr/>
            </p:nvCxnSpPr>
            <p:spPr>
              <a:xfrm>
                <a:off x="13634" y="5337"/>
                <a:ext cx="5" cy="1604"/>
              </a:xfrm>
              <a:prstGeom prst="bentConnector3">
                <a:avLst>
                  <a:gd name="adj1" fmla="val 5840000"/>
                </a:avLst>
              </a:prstGeom>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8" idx="1"/>
                <a:endCxn id="9" idx="1"/>
              </p:cNvCxnSpPr>
              <p:nvPr/>
            </p:nvCxnSpPr>
            <p:spPr>
              <a:xfrm rot="10800000" flipV="1">
                <a:off x="16399" y="5337"/>
                <a:ext cx="5" cy="1604"/>
              </a:xfrm>
              <a:prstGeom prst="bentConnector3">
                <a:avLst>
                  <a:gd name="adj1" fmla="val 6180000"/>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5" idx="1"/>
              </p:cNvCxnSpPr>
              <p:nvPr/>
            </p:nvCxnSpPr>
            <p:spPr>
              <a:xfrm flipH="1">
                <a:off x="13910" y="6139"/>
                <a:ext cx="6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5" idx="3"/>
              </p:cNvCxnSpPr>
              <p:nvPr/>
            </p:nvCxnSpPr>
            <p:spPr>
              <a:xfrm>
                <a:off x="15439" y="6139"/>
                <a:ext cx="64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12650" y="7753"/>
              <a:ext cx="4000" cy="580"/>
            </a:xfrm>
            <a:prstGeom prst="rect">
              <a:avLst/>
            </a:prstGeom>
            <a:noFill/>
          </p:spPr>
          <p:txBody>
            <a:bodyPr wrap="square" rtlCol="0" anchor="t">
              <a:spAutoFit/>
            </a:bodyPr>
            <a:p>
              <a:pPr algn="ctr"/>
              <a:r>
                <a:rPr lang="zh-CN" altLang="en-US"/>
                <a:t>图10-2　环境分析类别</a:t>
              </a: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7"/>
          <p:cNvSpPr txBox="1"/>
          <p:nvPr/>
        </p:nvSpPr>
        <p:spPr>
          <a:xfrm>
            <a:off x="1048385" y="403860"/>
            <a:ext cx="824484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环境分析类别</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3"/>
          <p:cNvGrpSpPr/>
          <p:nvPr/>
        </p:nvGrpSpPr>
        <p:grpSpPr>
          <a:xfrm>
            <a:off x="4467340" y="2018116"/>
            <a:ext cx="3257320" cy="3169144"/>
            <a:chOff x="4838931" y="2235457"/>
            <a:chExt cx="2514138" cy="2446080"/>
          </a:xfrm>
        </p:grpSpPr>
        <p:sp>
          <p:nvSpPr>
            <p:cNvPr id="3" name="Rectangle: Rounded Corners 4"/>
            <p:cNvSpPr/>
            <p:nvPr/>
          </p:nvSpPr>
          <p:spPr>
            <a:xfrm rot="18900000">
              <a:off x="4978611" y="2341108"/>
              <a:ext cx="2234778" cy="2234778"/>
            </a:xfrm>
            <a:prstGeom prst="roundRect">
              <a:avLst>
                <a:gd name="adj" fmla="val 20207"/>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Oval 5"/>
            <p:cNvSpPr/>
            <p:nvPr/>
          </p:nvSpPr>
          <p:spPr>
            <a:xfrm>
              <a:off x="4838931" y="223545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Oval 6"/>
            <p:cNvSpPr/>
            <p:nvPr/>
          </p:nvSpPr>
          <p:spPr>
            <a:xfrm>
              <a:off x="6267219" y="223545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Oval 7"/>
            <p:cNvSpPr/>
            <p:nvPr/>
          </p:nvSpPr>
          <p:spPr>
            <a:xfrm>
              <a:off x="4838931" y="359568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Oval 8"/>
            <p:cNvSpPr/>
            <p:nvPr/>
          </p:nvSpPr>
          <p:spPr>
            <a:xfrm>
              <a:off x="6267219" y="359568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8" name="TextBox 9"/>
          <p:cNvSpPr txBox="1"/>
          <p:nvPr/>
        </p:nvSpPr>
        <p:spPr>
          <a:xfrm>
            <a:off x="4797374"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10"/>
          <p:cNvSpPr txBox="1"/>
          <p:nvPr/>
        </p:nvSpPr>
        <p:spPr>
          <a:xfrm>
            <a:off x="6647866"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TextBox 11"/>
          <p:cNvSpPr txBox="1"/>
          <p:nvPr/>
        </p:nvSpPr>
        <p:spPr>
          <a:xfrm>
            <a:off x="4797374"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TextBox 12"/>
          <p:cNvSpPr txBox="1"/>
          <p:nvPr/>
        </p:nvSpPr>
        <p:spPr>
          <a:xfrm>
            <a:off x="6647866"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Rectangle 14"/>
          <p:cNvSpPr/>
          <p:nvPr/>
        </p:nvSpPr>
        <p:spPr>
          <a:xfrm>
            <a:off x="2226815" y="2029385"/>
            <a:ext cx="1897380" cy="368300"/>
          </a:xfrm>
          <a:prstGeom prst="rect">
            <a:avLst/>
          </a:prstGeom>
          <a:solidFill>
            <a:schemeClr val="accent2"/>
          </a:solidFill>
        </p:spPr>
        <p:txBody>
          <a:bodyPr wrap="none">
            <a:spAutoFit/>
          </a:bodyPr>
          <a:lstStyle/>
          <a:p>
            <a:pPr algn="r"/>
            <a:r>
              <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 宏观环境分析</a:t>
            </a:r>
            <a:endPar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Rectangle 16"/>
          <p:cNvSpPr/>
          <p:nvPr/>
        </p:nvSpPr>
        <p:spPr>
          <a:xfrm>
            <a:off x="8035269" y="2029385"/>
            <a:ext cx="1897380" cy="368300"/>
          </a:xfrm>
          <a:prstGeom prst="rect">
            <a:avLst/>
          </a:prstGeom>
          <a:solidFill>
            <a:schemeClr val="accent1"/>
          </a:solidFill>
        </p:spPr>
        <p:txBody>
          <a:bodyPr wrap="none">
            <a:spAutoFit/>
          </a:bodyPr>
          <a:lstStyle/>
          <a:p>
            <a:pPr algn="l"/>
            <a:r>
              <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2. 行业环境分析</a:t>
            </a:r>
            <a:endPar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Rectangle 18"/>
          <p:cNvSpPr/>
          <p:nvPr/>
        </p:nvSpPr>
        <p:spPr>
          <a:xfrm>
            <a:off x="2667729" y="4308232"/>
            <a:ext cx="1440180" cy="368300"/>
          </a:xfrm>
          <a:prstGeom prst="rect">
            <a:avLst/>
          </a:prstGeom>
          <a:solidFill>
            <a:schemeClr val="accent1"/>
          </a:solidFill>
        </p:spPr>
        <p:txBody>
          <a:bodyPr wrap="none">
            <a:spAutoFit/>
          </a:bodyPr>
          <a:lstStyle/>
          <a:p>
            <a:pPr algn="r"/>
            <a:r>
              <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4. 竞争分析</a:t>
            </a:r>
            <a:endPar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Rectangle 20"/>
          <p:cNvSpPr/>
          <p:nvPr/>
        </p:nvSpPr>
        <p:spPr>
          <a:xfrm>
            <a:off x="8035269" y="4308232"/>
            <a:ext cx="1440180" cy="368300"/>
          </a:xfrm>
          <a:prstGeom prst="rect">
            <a:avLst/>
          </a:prstGeom>
          <a:solidFill>
            <a:schemeClr val="accent2"/>
          </a:solidFill>
        </p:spPr>
        <p:txBody>
          <a:bodyPr wrap="none">
            <a:spAutoFit/>
          </a:bodyPr>
          <a:lstStyle/>
          <a:p>
            <a:pPr algn="l"/>
            <a:r>
              <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3. 市场分析</a:t>
            </a:r>
            <a:endParaRPr lang="zh-CN" altLang="en-US"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矩形 15"/>
          <p:cNvSpPr/>
          <p:nvPr/>
        </p:nvSpPr>
        <p:spPr>
          <a:xfrm>
            <a:off x="8035290" y="2456815"/>
            <a:ext cx="3851910" cy="859155"/>
          </a:xfrm>
          <a:prstGeom prst="rect">
            <a:avLst/>
          </a:prstGeom>
        </p:spPr>
        <p:txBody>
          <a:bodyPr wrap="square" lIns="91433" tIns="45716" rIns="91433" bIns="45716">
            <a:spAutoFit/>
          </a:bodyPr>
          <a:lstStyle/>
          <a:p>
            <a:pPr lvl="0" algn="l">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行业环境分析的目的在于通过分析规模经济、产品差异、品牌特征等了解行业现状及其趋势，发现行业机会和威胁。</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矩形 16"/>
          <p:cNvSpPr/>
          <p:nvPr/>
        </p:nvSpPr>
        <p:spPr>
          <a:xfrm>
            <a:off x="8035290" y="4738370"/>
            <a:ext cx="3852545" cy="1115695"/>
          </a:xfrm>
          <a:prstGeom prst="rect">
            <a:avLst/>
          </a:prstGeom>
        </p:spPr>
        <p:txBody>
          <a:bodyPr wrap="square" lIns="91433" tIns="45716" rIns="91433" bIns="45716">
            <a:spAutoFit/>
          </a:bodyPr>
          <a:lstStyle/>
          <a:p>
            <a:pPr lvl="0" algn="l">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市场分析是以科学的市场调查方法收集消费者的购买和使用商品的事实、意见、动机等有关材料作系统的记录、整理并分析，以了解商品的现实市场和潜在市场。</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矩形 17"/>
          <p:cNvSpPr/>
          <p:nvPr/>
        </p:nvSpPr>
        <p:spPr>
          <a:xfrm>
            <a:off x="290830" y="4738370"/>
            <a:ext cx="3832860" cy="1115695"/>
          </a:xfrm>
          <a:prstGeom prst="rect">
            <a:avLst/>
          </a:prstGeom>
        </p:spPr>
        <p:txBody>
          <a:bodyPr wrap="square" lIns="91433" tIns="45716" rIns="91433" bIns="45716">
            <a:spAutoFit/>
          </a:bodyPr>
          <a:lstStyle/>
          <a:p>
            <a:pPr lvl="0" algn="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分析竞争者是谁、实力如何、有何优势和劣势、其战略意图是什么、对于你发起的进攻会如何反应等。分析的目的在于以此为依据制定相应的竞争策略。</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矩形 18"/>
          <p:cNvSpPr/>
          <p:nvPr/>
        </p:nvSpPr>
        <p:spPr>
          <a:xfrm>
            <a:off x="290830" y="2432685"/>
            <a:ext cx="3832860" cy="1115695"/>
          </a:xfrm>
          <a:prstGeom prst="rect">
            <a:avLst/>
          </a:prstGeom>
        </p:spPr>
        <p:txBody>
          <a:bodyPr wrap="square" lIns="91433" tIns="45716" rIns="91433" bIns="45716">
            <a:spAutoFit/>
          </a:bodyPr>
          <a:lstStyle/>
          <a:p>
            <a:pPr lvl="0" algn="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宏观环境分析也叫PEST 分析，涉及政治与法律环境（Political）、经济环境（Economic）、社会文化与自然环境（Social）和技术环境（Technological）。</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54"/>
                                  </p:iterate>
                                  <p:childTnLst>
                                    <p:set>
                                      <p:cBhvr>
                                        <p:cTn id="6" dur="1" fill="hold">
                                          <p:stCondLst>
                                            <p:cond delay="0"/>
                                          </p:stCondLst>
                                        </p:cTn>
                                        <p:tgtEl>
                                          <p:spTgt spid="16"/>
                                        </p:tgtEl>
                                        <p:attrNameLst>
                                          <p:attrName>style.visibility</p:attrName>
                                        </p:attrNameLst>
                                      </p:cBhvr>
                                      <p:to>
                                        <p:strVal val="visible"/>
                                      </p:to>
                                    </p:set>
                                    <p:anim calcmode="lin" valueType="num">
                                      <p:cBhvr>
                                        <p:cTn id="7" dur="250" fill="hold"/>
                                        <p:tgtEl>
                                          <p:spTgt spid="16"/>
                                        </p:tgtEl>
                                        <p:attrNameLst>
                                          <p:attrName>ppt_w</p:attrName>
                                        </p:attrNameLst>
                                      </p:cBhvr>
                                      <p:tavLst>
                                        <p:tav tm="0">
                                          <p:val>
                                            <p:fltVal val="0"/>
                                          </p:val>
                                        </p:tav>
                                        <p:tav tm="100000">
                                          <p:val>
                                            <p:strVal val="#ppt_w"/>
                                          </p:val>
                                        </p:tav>
                                      </p:tavLst>
                                    </p:anim>
                                    <p:anim calcmode="lin" valueType="num">
                                      <p:cBhvr>
                                        <p:cTn id="8" dur="250" fill="hold"/>
                                        <p:tgtEl>
                                          <p:spTgt spid="16"/>
                                        </p:tgtEl>
                                        <p:attrNameLst>
                                          <p:attrName>ppt_h</p:attrName>
                                        </p:attrNameLst>
                                      </p:cBhvr>
                                      <p:tavLst>
                                        <p:tav tm="0">
                                          <p:val>
                                            <p:fltVal val="0"/>
                                          </p:val>
                                        </p:tav>
                                        <p:tav tm="100000">
                                          <p:val>
                                            <p:strVal val="#ppt_h"/>
                                          </p:val>
                                        </p:tav>
                                      </p:tavLst>
                                    </p:anim>
                                    <p:animEffect transition="in" filter="fade">
                                      <p:cBhvr>
                                        <p:cTn id="9" dur="250"/>
                                        <p:tgtEl>
                                          <p:spTgt spid="16"/>
                                        </p:tgtEl>
                                      </p:cBhvr>
                                    </p:animEffect>
                                  </p:childTnLst>
                                </p:cTn>
                              </p:par>
                            </p:childTnLst>
                          </p:cTn>
                        </p:par>
                        <p:par>
                          <p:cTn id="10" fill="hold">
                            <p:stCondLst>
                              <p:cond delay="756"/>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7"/>
                                        </p:tgtEl>
                                        <p:attrNameLst>
                                          <p:attrName>style.visibility</p:attrName>
                                        </p:attrNameLst>
                                      </p:cBhvr>
                                      <p:to>
                                        <p:strVal val="visible"/>
                                      </p:to>
                                    </p:set>
                                    <p:anim calcmode="lin" valueType="num">
                                      <p:cBhvr>
                                        <p:cTn id="13" dur="250" fill="hold"/>
                                        <p:tgtEl>
                                          <p:spTgt spid="17"/>
                                        </p:tgtEl>
                                        <p:attrNameLst>
                                          <p:attrName>ppt_w</p:attrName>
                                        </p:attrNameLst>
                                      </p:cBhvr>
                                      <p:tavLst>
                                        <p:tav tm="0">
                                          <p:val>
                                            <p:fltVal val="0"/>
                                          </p:val>
                                        </p:tav>
                                        <p:tav tm="100000">
                                          <p:val>
                                            <p:strVal val="#ppt_w"/>
                                          </p:val>
                                        </p:tav>
                                      </p:tavLst>
                                    </p:anim>
                                    <p:anim calcmode="lin" valueType="num">
                                      <p:cBhvr>
                                        <p:cTn id="14" dur="250" fill="hold"/>
                                        <p:tgtEl>
                                          <p:spTgt spid="17"/>
                                        </p:tgtEl>
                                        <p:attrNameLst>
                                          <p:attrName>ppt_h</p:attrName>
                                        </p:attrNameLst>
                                      </p:cBhvr>
                                      <p:tavLst>
                                        <p:tav tm="0">
                                          <p:val>
                                            <p:fltVal val="0"/>
                                          </p:val>
                                        </p:tav>
                                        <p:tav tm="100000">
                                          <p:val>
                                            <p:strVal val="#ppt_h"/>
                                          </p:val>
                                        </p:tav>
                                      </p:tavLst>
                                    </p:anim>
                                    <p:animEffect transition="in" filter="fade">
                                      <p:cBhvr>
                                        <p:cTn id="15" dur="250"/>
                                        <p:tgtEl>
                                          <p:spTgt spid="17"/>
                                        </p:tgtEl>
                                      </p:cBhvr>
                                    </p:animEffect>
                                  </p:childTnLst>
                                </p:cTn>
                              </p:par>
                            </p:childTnLst>
                          </p:cTn>
                        </p:par>
                        <p:par>
                          <p:cTn id="16" fill="hold">
                            <p:stCondLst>
                              <p:cond delay="1716"/>
                            </p:stCondLst>
                            <p:childTnLst>
                              <p:par>
                                <p:cTn id="17" presetID="53" presetClass="entr" presetSubtype="16" fill="hold" grpId="0" nodeType="afterEffect">
                                  <p:stCondLst>
                                    <p:cond delay="0"/>
                                  </p:stCondLst>
                                  <p:iterate type="lt">
                                    <p:tmPct val="4054"/>
                                  </p:iterate>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ppt_w</p:attrName>
                                        </p:attrNameLst>
                                      </p:cBhvr>
                                      <p:tavLst>
                                        <p:tav tm="0">
                                          <p:val>
                                            <p:fltVal val="0"/>
                                          </p:val>
                                        </p:tav>
                                        <p:tav tm="100000">
                                          <p:val>
                                            <p:strVal val="#ppt_w"/>
                                          </p:val>
                                        </p:tav>
                                      </p:tavLst>
                                    </p:anim>
                                    <p:anim calcmode="lin" valueType="num">
                                      <p:cBhvr>
                                        <p:cTn id="20" dur="250" fill="hold"/>
                                        <p:tgtEl>
                                          <p:spTgt spid="18"/>
                                        </p:tgtEl>
                                        <p:attrNameLst>
                                          <p:attrName>ppt_h</p:attrName>
                                        </p:attrNameLst>
                                      </p:cBhvr>
                                      <p:tavLst>
                                        <p:tav tm="0">
                                          <p:val>
                                            <p:fltVal val="0"/>
                                          </p:val>
                                        </p:tav>
                                        <p:tav tm="100000">
                                          <p:val>
                                            <p:strVal val="#ppt_h"/>
                                          </p:val>
                                        </p:tav>
                                      </p:tavLst>
                                    </p:anim>
                                    <p:animEffect transition="in" filter="fade">
                                      <p:cBhvr>
                                        <p:cTn id="21" dur="250"/>
                                        <p:tgtEl>
                                          <p:spTgt spid="18"/>
                                        </p:tgtEl>
                                      </p:cBhvr>
                                    </p:animEffect>
                                  </p:childTnLst>
                                </p:cTn>
                              </p:par>
                            </p:childTnLst>
                          </p:cTn>
                        </p:par>
                        <p:par>
                          <p:cTn id="22" fill="hold">
                            <p:stCondLst>
                              <p:cond delay="2635"/>
                            </p:stCondLst>
                            <p:childTnLst>
                              <p:par>
                                <p:cTn id="23" presetID="53" presetClass="entr" presetSubtype="16" fill="hold" grpId="0" nodeType="afterEffect">
                                  <p:stCondLst>
                                    <p:cond delay="0"/>
                                  </p:stCondLst>
                                  <p:iterate type="lt">
                                    <p:tmPct val="4054"/>
                                  </p:iterate>
                                  <p:childTnLst>
                                    <p:set>
                                      <p:cBhvr>
                                        <p:cTn id="24" dur="1" fill="hold">
                                          <p:stCondLst>
                                            <p:cond delay="0"/>
                                          </p:stCondLst>
                                        </p:cTn>
                                        <p:tgtEl>
                                          <p:spTgt spid="19"/>
                                        </p:tgtEl>
                                        <p:attrNameLst>
                                          <p:attrName>style.visibility</p:attrName>
                                        </p:attrNameLst>
                                      </p:cBhvr>
                                      <p:to>
                                        <p:strVal val="visible"/>
                                      </p:to>
                                    </p:set>
                                    <p:anim calcmode="lin" valueType="num">
                                      <p:cBhvr>
                                        <p:cTn id="25" dur="250" fill="hold"/>
                                        <p:tgtEl>
                                          <p:spTgt spid="19"/>
                                        </p:tgtEl>
                                        <p:attrNameLst>
                                          <p:attrName>ppt_w</p:attrName>
                                        </p:attrNameLst>
                                      </p:cBhvr>
                                      <p:tavLst>
                                        <p:tav tm="0">
                                          <p:val>
                                            <p:fltVal val="0"/>
                                          </p:val>
                                        </p:tav>
                                        <p:tav tm="100000">
                                          <p:val>
                                            <p:strVal val="#ppt_w"/>
                                          </p:val>
                                        </p:tav>
                                      </p:tavLst>
                                    </p:anim>
                                    <p:anim calcmode="lin" valueType="num">
                                      <p:cBhvr>
                                        <p:cTn id="26" dur="250" fill="hold"/>
                                        <p:tgtEl>
                                          <p:spTgt spid="19"/>
                                        </p:tgtEl>
                                        <p:attrNameLst>
                                          <p:attrName>ppt_h</p:attrName>
                                        </p:attrNameLst>
                                      </p:cBhvr>
                                      <p:tavLst>
                                        <p:tav tm="0">
                                          <p:val>
                                            <p:fltVal val="0"/>
                                          </p:val>
                                        </p:tav>
                                        <p:tav tm="100000">
                                          <p:val>
                                            <p:strVal val="#ppt_h"/>
                                          </p:val>
                                        </p:tav>
                                      </p:tavLst>
                                    </p:anim>
                                    <p:animEffect transition="in" filter="fade">
                                      <p:cBhvr>
                                        <p:cTn id="27"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1985963"/>
            <a:ext cx="10410190" cy="368808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企业综合分析的目的在于掌握企业历史和目前的状况，明确企业所具有的优势与劣势，或采取积极的态度改进企业劣势。它有助于企业制定有针对性的战略，有效地利用自身资源，发挥企业的优势，更好地使企业扬长避短，更有助于百战不殆。企业综合分析主要用SWOT 分析法。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SWOT 分析法是在环境分析的基础上对分析结果进行汇总分析的工具，通过对宏观环境、行业和市场的分析发现企业面临的机会和威胁，通过对竞争者和企业自身的对比分析可以发现企业的优势和劣势。该分析法是分析企业要想成功所必须具备的关键要素，据此来审视企业是否具备这些要素或具备到何种程度，创业计划必须提出这些关键成功要素的解决方案。</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在SWOT 中，S——strengths：企业的优势；W——weakness：企业的劣势；O——opportunities：企业所面临的机会（或环境对企业的有利影响）；T——threats：企业所面临的威胁（或环境对企业的不利影响）。</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（四）企业综合分析</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（五）企业战略</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Shape 3"/>
          <p:cNvSpPr/>
          <p:nvPr/>
        </p:nvSpPr>
        <p:spPr bwMode="auto">
          <a:xfrm>
            <a:off x="2940685" y="4807585"/>
            <a:ext cx="3155315" cy="63500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5.企业核心竞争力构建</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Shape 22"/>
          <p:cNvSpPr/>
          <p:nvPr/>
        </p:nvSpPr>
        <p:spPr>
          <a:xfrm>
            <a:off x="578675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Shape 23"/>
          <p:cNvSpPr/>
          <p:nvPr/>
        </p:nvSpPr>
        <p:spPr>
          <a:xfrm>
            <a:off x="5963920" y="2477770"/>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Shape 24"/>
          <p:cNvSpPr/>
          <p:nvPr/>
        </p:nvSpPr>
        <p:spPr>
          <a:xfrm flipH="1">
            <a:off x="622744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Freeform: Shape 23"/>
          <p:cNvSpPr/>
          <p:nvPr/>
        </p:nvSpPr>
        <p:spPr>
          <a:xfrm>
            <a:off x="5959475" y="177228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Shape 22"/>
          <p:cNvSpPr/>
          <p:nvPr/>
        </p:nvSpPr>
        <p:spPr>
          <a:xfrm>
            <a:off x="5784215" y="177863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Shape 24"/>
          <p:cNvSpPr/>
          <p:nvPr/>
        </p:nvSpPr>
        <p:spPr>
          <a:xfrm flipH="1">
            <a:off x="6224905" y="176085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Shape 19"/>
          <p:cNvSpPr/>
          <p:nvPr/>
        </p:nvSpPr>
        <p:spPr>
          <a:xfrm>
            <a:off x="578675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Freeform: Shape 20"/>
          <p:cNvSpPr/>
          <p:nvPr/>
        </p:nvSpPr>
        <p:spPr>
          <a:xfrm>
            <a:off x="5963920" y="31730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Shape 21"/>
          <p:cNvSpPr/>
          <p:nvPr/>
        </p:nvSpPr>
        <p:spPr>
          <a:xfrm flipH="1">
            <a:off x="622744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Shape 6"/>
          <p:cNvSpPr/>
          <p:nvPr/>
        </p:nvSpPr>
        <p:spPr>
          <a:xfrm>
            <a:off x="578548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Freeform: Shape 7"/>
          <p:cNvSpPr/>
          <p:nvPr/>
        </p:nvSpPr>
        <p:spPr>
          <a:xfrm>
            <a:off x="5962650" y="38715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Shape 8"/>
          <p:cNvSpPr/>
          <p:nvPr/>
        </p:nvSpPr>
        <p:spPr>
          <a:xfrm flipH="1">
            <a:off x="622617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4" name="Group 9"/>
          <p:cNvGrpSpPr/>
          <p:nvPr/>
        </p:nvGrpSpPr>
        <p:grpSpPr>
          <a:xfrm rot="0">
            <a:off x="5962650" y="4566920"/>
            <a:ext cx="264160" cy="759460"/>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Freeform: Shape 10"/>
          <p:cNvSpPr/>
          <p:nvPr/>
        </p:nvSpPr>
        <p:spPr>
          <a:xfrm rot="20560681">
            <a:off x="5683250" y="461010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Freeform: Shape 11"/>
          <p:cNvSpPr/>
          <p:nvPr/>
        </p:nvSpPr>
        <p:spPr>
          <a:xfrm rot="1039318" flipH="1">
            <a:off x="6109970" y="460502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7" name="Group 12"/>
          <p:cNvGrpSpPr/>
          <p:nvPr/>
        </p:nvGrpSpPr>
        <p:grpSpPr>
          <a:xfrm rot="0">
            <a:off x="5785485" y="5198745"/>
            <a:ext cx="612140" cy="244475"/>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8" name="Freeform: Shape 25"/>
          <p:cNvSpPr/>
          <p:nvPr/>
        </p:nvSpPr>
        <p:spPr bwMode="auto">
          <a:xfrm>
            <a:off x="3474720" y="2016125"/>
            <a:ext cx="231203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6">
              <a:lumMod val="75000"/>
            </a:schemeClr>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1. 战略理念与定位</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Freeform: Shape 26"/>
          <p:cNvSpPr/>
          <p:nvPr/>
        </p:nvSpPr>
        <p:spPr bwMode="auto">
          <a:xfrm flipH="1">
            <a:off x="6404610" y="2715260"/>
            <a:ext cx="194310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2. 战略目标</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Freeform: Shape 27"/>
          <p:cNvSpPr/>
          <p:nvPr/>
        </p:nvSpPr>
        <p:spPr bwMode="auto">
          <a:xfrm flipH="1">
            <a:off x="6404610" y="4136390"/>
            <a:ext cx="215328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4. 企业竞争战略</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TextBox 28"/>
          <p:cNvSpPr txBox="1"/>
          <p:nvPr/>
        </p:nvSpPr>
        <p:spPr>
          <a:xfrm>
            <a:off x="8434705" y="2718435"/>
            <a:ext cx="3609340"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战略目标包括市场与商品构成目标、组织构建目标、企业规模以及设备投资目标、业绩目标。</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TextBox 33"/>
          <p:cNvSpPr txBox="1"/>
          <p:nvPr/>
        </p:nvSpPr>
        <p:spPr>
          <a:xfrm>
            <a:off x="8630920" y="4112260"/>
            <a:ext cx="3413125"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企业采取何种方式与竞争对手展开竞争？是成本领先战略还是差异化战略？</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34"/>
          <p:cNvSpPr txBox="1"/>
          <p:nvPr/>
        </p:nvSpPr>
        <p:spPr>
          <a:xfrm>
            <a:off x="339725" y="3390265"/>
            <a:ext cx="3046095" cy="690245"/>
          </a:xfrm>
          <a:prstGeom prst="rect">
            <a:avLst/>
          </a:prstGeom>
        </p:spPr>
        <p:txBody>
          <a:bodyPr vert="horz" wrap="square" lIns="0" tIns="0" rIns="0" bIns="0" anchor="ctr" anchorCtr="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市场如何逐步扩大？业务发展路径是什么？</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4" name="TextBox 35"/>
          <p:cNvSpPr txBox="1"/>
          <p:nvPr/>
        </p:nvSpPr>
        <p:spPr>
          <a:xfrm>
            <a:off x="339725" y="4752340"/>
            <a:ext cx="2487295" cy="690245"/>
          </a:xfrm>
          <a:prstGeom prst="rect">
            <a:avLst/>
          </a:prstGeom>
        </p:spPr>
        <p:txBody>
          <a:bodyPr vert="horz" wrap="square" lIns="0" tIns="0" rIns="0" bIns="0" anchor="ctr" anchorCtr="0">
            <a:noAutofit/>
          </a:bodyPr>
          <a:p>
            <a:pPr algn="r">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这种优势是竞争敌手无法短期内模拟的，而且对企业获取有利竞争地位起到决定性的作用。</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25"/>
          <p:cNvSpPr/>
          <p:nvPr/>
        </p:nvSpPr>
        <p:spPr bwMode="auto">
          <a:xfrm>
            <a:off x="3474720" y="3397885"/>
            <a:ext cx="231203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3. 企业发展模式</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TextBox 34"/>
          <p:cNvSpPr txBox="1"/>
          <p:nvPr/>
        </p:nvSpPr>
        <p:spPr>
          <a:xfrm>
            <a:off x="339090" y="2009140"/>
            <a:ext cx="3046730" cy="690245"/>
          </a:xfrm>
          <a:prstGeom prst="rect">
            <a:avLst/>
          </a:prstGeom>
        </p:spPr>
        <p:txBody>
          <a:bodyPr vert="horz" wrap="square" lIns="0" tIns="0" rIns="0" bIns="0" anchor="ctr" anchorCtr="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战略理念与定位包括企业的价值观、使命、信念、行为准则或公司宗旨、基本经营方针等，就是确定企业“是什么和干什么”，包括目标顾客定位、业务范围定位、行业定位、价值链定位和市场区域定位。</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 name="文本框 1"/>
          <p:cNvSpPr txBox="1"/>
          <p:nvPr/>
        </p:nvSpPr>
        <p:spPr>
          <a:xfrm>
            <a:off x="1088390" y="1098550"/>
            <a:ext cx="9772650" cy="368300"/>
          </a:xfrm>
          <a:prstGeom prst="rect">
            <a:avLst/>
          </a:prstGeom>
          <a:noFill/>
        </p:spPr>
        <p:txBody>
          <a:bodyPr wrap="square" rtlCol="0" anchor="t">
            <a:spAutoFit/>
          </a:bodyPr>
          <a:p>
            <a:r>
              <a:rPr lang="zh-CN" altLang="en-US"/>
              <a:t>企业战略是一个自上而下的整体性规划过程，包括以下几个层面的内容。</a:t>
            </a:r>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345691"/>
            <a:ext cx="10410190" cy="2968625"/>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市场营销战略（Marketing Strategy）是指企业在现代市场营销观念下，为实现其经营目标，对一定时期内市场营销发展的总体设想和规划。</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STP 战略是现代市场营销战略的核心。STP 战略理论中的S、T、P 分别是Segmenting、Targeting、Positioning 三个英文单词的缩写，即市场细分、目标市场和市场定位。就是能否为自己的产品树立特定的形象，使之与众不同，在消费者的心目中让公司的品牌占据一个重要位置的过程。通过市场细分选择目标客户，进而以此为根据确定目标市场，最后进行市场定位。STP 战略有助于企业发掘市场机会、开拓市场，并且企业能够充分利用现有资源，获得竞争优势，还有利于企业了解各细分市场的特点，制定并调整营销组合策略。</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（六）营销战略</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1805940"/>
            <a:ext cx="10582910" cy="4048125"/>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营销策略是企业以顾客需要为出发点，根据经验获得顾客需求量以及购买力的信息、商业界的期望值，有计划地组织各项经营活动，常用4P 原则，即产品策略（Price）、价格策略（Price）、渠道策略（Place）和促销策略（Promotion）。</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（1）产品策略。设计产品组合（产品种类、花色、 规格等）和产品包装（品牌名称、标志、图案、颜色、材料、标签等）。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（2）价格策略。分析成本构成、竞争者价格、消费者购买力，制定产品价格组合。</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（3）渠道策略。选择将产品打入市场的渠道方式，制定进入这些渠道的策略和方法，估计进入这些渠道的成本。</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促销策略。选择广告方式、公关方式、人员推销方式、销售促进手段。市场营销是风险投资家十分关心的问题，市场影响策略应该说明以下问题：营销机构和营销队伍；营销渠道的选择和营销网络的建设；广告策略和促销策略；价格策略；市场渗透与开拓计划；市场营销中意外情况的应急对策。</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（七）营销策略</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1985963"/>
            <a:ext cx="10582910" cy="368808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生产经营计划主要阐述创业者的产品或服务的生产制造及经营过程。这一部分非常重要，风险投资者从这一部分要了解产品原料如何采购、供应商的有关情况，劳动力和雇员的情况，生产资金的安排以及厂房、土地等。内容要详细，细节要明确。这一部分是以后投资谈判中对投资项目进行估值时的重要依据，也是风险创业者所占股权的一个重要组成部分。</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生产经营计划主要包括以下内容。</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（1）技术研发：展示你的技术研发能力，规划你的产品研发、工艺研发进程。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（2）原材料供应：分析你的原材料需求，选择供应商，制定原材料供应的保障措施。</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（3）生产条件分析：分析生产所必备的条件，检查现有生产条件，制定完善生产条件的策略和计划（生产场所、设备、设施、工具、人员等通过何种方式落实）。</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（4）效益分析：估算你的生产能力、产量产值、生产成本等。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（八）生产运行与经营管理</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165668"/>
            <a:ext cx="10582910" cy="332867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经营管理主要包括以下内容。</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（1）业务流程：你的主要业务流程有哪些？</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（2）人力资源管理：设计各个部门内部的岗位、岗位之间分工协作方式，制定关键绩效考核标准和方式、制订企业拟采取的主要激励手段。</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（3）创业团队展示：人员构成（学历、专业、专长、经历、行业经验、行业认识水平、创业者特质等）。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风险投资商考察企业时，“人”是非常重要的因素。在某种意义上讲，风险创业者的创业能否成功，最终要取决于该企业是否拥有一个强有力的管理团队，要展示公司管理团队的战斗力和独特性及与众不同的凝聚力和团结战斗精神，这一点特别重要。</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（八）生产运行与经营管理</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1985963"/>
            <a:ext cx="10582910" cy="368808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财务分析资料是一个需要相当多时间和精力来编写的部分。风险投资者将会期望从财务分析部分来判断企业未来经营的财务损益状况，进而判断能否确保自己的投资获得预期的理想回报。</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 经营业绩预测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经营业绩预测是企业制定发展规划并进行决策的依据，预测未来的销售量、销售额、利润、成本及费用支出、融资及投资方向和额度等。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 财务报表</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在经营预测的基础上编制未来3～5 年的利润分配表、资产负债表和现金流量表。</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 融资需求</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 投资说明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如有投资活动，要说明资金使用的项目、额度预算以及资金使用的控制和监督机制。</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（九）财务分析和融资需求</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705418"/>
            <a:ext cx="10582910" cy="224917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详细说明项目实施过程中可能遇到的风险，提出有效的风险控制和防范手段。</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（1）风险识别： 分析创业过程中可能出现的风险的种类和风险产生的原因。</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（2）风险分析：分析各类风险出现的可能性和出现后造成的影响有多大。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（3）风险应对：制定防范风险的措施和风险出现后的应对措施。</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分析企业可能面临的各种风险隐患、风险的大小以及将采取何种措施来降低或防范风险、增加收益等。最好采取客观、实事求是的态度，认真分析，取得信任。</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（十）风险管理与投资者退出方式</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705418"/>
            <a:ext cx="10582910" cy="224917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投资者退出方式如下。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（1）股票上市：对公司上市的可能性做出分析，对上市的前提条件做出说明。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（2）股权转让：投资商可以通过股权转让的方式收回投资。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（3）股权回购：依照企业商业计划的分析，公司实施股权回购计划应向投资者说明。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（4）利润分红：投资商可以通过公司利润分红达到收回投资的目的，公司的股权利润分红计划应向投资者说明。</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（十）风险管理与投资者退出方式</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862830"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创业计划书的核心内容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898525" y="2885123"/>
            <a:ext cx="10582910" cy="1889760"/>
          </a:xfrm>
          <a:prstGeom prst="rect">
            <a:avLst/>
          </a:prstGeom>
          <a:noFill/>
        </p:spPr>
        <p:txBody>
          <a:bodyPr wrap="square" rtlCol="0" anchor="ctr" anchorCtr="0">
            <a:spAutoFit/>
          </a:bodyPr>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（1）封页和项目名称：体现创业投资的主旨或目标，精心设计、体现项目特色，要简洁规范、避免过于花哨。</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（2）报告目录和章、节、目的标题：报告的逻辑思路和分析框架。</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（3）报告的附录：科研成果获奖、专利、发明证书等；市场调研的方案和问卷等资料。</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3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（4）报告的主要参考文献：按参考文献标准写法标注。</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48740"/>
            <a:ext cx="594868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（十一）其他</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0449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第二节　创业计划书的撰写</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TextBox 7"/>
          <p:cNvSpPr txBox="1"/>
          <p:nvPr/>
        </p:nvSpPr>
        <p:spPr>
          <a:xfrm>
            <a:off x="1156335" y="1165225"/>
            <a:ext cx="4721225" cy="583565"/>
          </a:xfrm>
          <a:prstGeom prst="rect">
            <a:avLst/>
          </a:prstGeom>
          <a:noFill/>
        </p:spPr>
        <p:txBody>
          <a:bodyPr wrap="square" rtlCol="0">
            <a:spAutoFit/>
          </a:bodyPr>
          <a:lstStyle/>
          <a:p>
            <a:pPr algn="l"/>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创业计划书的撰写过程</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156335" y="1982470"/>
            <a:ext cx="10001250" cy="4046855"/>
          </a:xfrm>
          <a:prstGeom prst="rect">
            <a:avLst/>
          </a:prstGeom>
          <a:noFill/>
        </p:spPr>
        <p:txBody>
          <a:bodyPr wrap="square" lIns="91423" tIns="45712" rIns="91423" bIns="45712" rtlCol="0">
            <a:spAutoFit/>
          </a:bodyPr>
          <a:lstStyle/>
          <a:p>
            <a:pPr lvl="0" indent="457200" defTabSz="1217930"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第一阶段：</a:t>
            </a: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商业计划构想细化，初步提出计划的构想。</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57200" defTabSz="1217930"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第二阶段：</a:t>
            </a: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通过市场调查，和行业内的企业和专业人士进行接触，了解整个行业的市场状况。例如，产品价格、销售渠道、客户分布以及市场发展变化的趋势等因素。可以自行进行一些问卷调查，在必要时也可以求助于市场调查公司。</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57200" defTabSz="1217930"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第三阶段：</a:t>
            </a: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通过竞争者调查确定潜在竞争对手并分析本行业的竞争方向。分销问题如何？形成战略伙伴的可能性有多大？谁是潜在盟友？准备一份一到两页的竞争者调查小结。</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57200" defTabSz="1217930"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第四阶段：</a:t>
            </a: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财务分析，包括对公司的价值评估。必须保证所有的可能性都考虑到了。财务分析量化本公司的收入目标和公司战略，要求详细而精确地考虑实现公司所需的资金。</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57200" defTabSz="1217930"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第五阶段：</a:t>
            </a: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商业计划的撰写与修改，根据所收集到的信息制定公司未来的发展战略，把相关的信息按照一定框架进行调整，完成整个创业计划书的撰写。在计划完成以后仍然可以进一步论证计划的可行性，并根据信息的积累和市场的变化不断完善整个计划。</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617345"/>
            <a:ext cx="10850880" cy="40989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tIns="179705" rIns="144145" bIns="179705" rtlCol="0" anchor="ctr">
            <a:spAutoFit/>
          </a:bodyPr>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一份干净、整洁、清晰的计划书，既让人赏心悦目，又让人迫不及待地去翻开它。创业计划书应达到以下几点要求。</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（1）真实合理、论据充分、论证严谨。所有材料需真实可靠，充分典型，逻辑严谨。</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（2）内容完整、结构合理、条理清晰。创业计划书正文包括项目概述等多项内容。报告的正文分“章、节、目、小目”论述，要依序论述、循序渐进。</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（3）主题明确、简明扼要、重点突出。要正确把握创业计划书的总体需求和实际目的，围绕创业项目的进行展开阐述，但切记不说废话，不要重复，突出最有特色、最有竞争力的方面打动读者。</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（4）文字通畅、排版规范、装帧整齐。企业计划书要表述准确，通俗易懂，言能达意，谨防语病。创业计划书的拼写错误和排印错误能很快导致创业者的机会丧失。</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创业计划书的撰写要求</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409700"/>
            <a:ext cx="10850880" cy="45142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tIns="179705" rIns="144145" bIns="179705" rtlCol="0" anchor="ctr">
            <a:spAutoFit/>
          </a:bodyPr>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（一）封面技巧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封面要以最简洁的形式表达，要放置公司的标志、公司名称、商业计划书字样，加上一个文档编号和条形码，会让人感觉到更加专业，封面上可以列入简单的联络信息以及完稿时间，“注意保密”字样主要是要求投资方妥善保管计划书，不得公开商业秘密。不要试图在封面上放置更多的内容，封面越简洁的创业计划书，越能让人感觉到你的头脑清晰。</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（二）摘要技巧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策划书中的计划摘要也十分重要，它必须能让读者有兴趣并渴望得到更多的信息，它将给读者留下长久的印象。计划摘要将是创业者所写的最后一部分内容，但却是出资者首先会看的内容，它将从计划中摘录出与筹集资金最相关的细节做简明而生动的概括，让读者在十分钟内读完并能完全理解。如果是给投资者，要在前三分之一处提出筹资需要。</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创业计划书的撰写技巧</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202055"/>
            <a:ext cx="10850880" cy="49295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tIns="179705" rIns="144145" bIns="179705" rtlCol="0" anchor="ctr">
            <a:spAutoFit/>
          </a:bodyPr>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（三）商机及产品（服务）介绍技巧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产品（服务）介绍部分，企业家要对产品（服务）做出详细的说明，说明要准确，也要通俗易懂，将自己置于客户的位置，使不是专业人员的投资者也能明白。一般来说，产品介绍都要附上产品原型、照片或其他介绍。集中最重要的产品，涉足其他产品，避免过多的技术细节，可以引用已经试点成功的产品和服务作例子。</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（四）企业环境分析技巧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市场分析应有清晰的逻辑，注意从假设出发，提出问题，然后搜集信息回答问题，并多方搜集信息进行佐证。</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（五）企业战略综合分析技巧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在介绍企业时，首先要说明创办新企业的思路、新思想的形成过程以及企业的目标和发展战略。其次要交代企业现状、过去的背景和企业的经营范围。</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创业计划书的撰写技巧</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409700"/>
            <a:ext cx="10850880" cy="45142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tIns="179705" rIns="144145" bIns="179705" rtlCol="0" anchor="ctr">
            <a:spAutoFit/>
          </a:bodyPr>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（六）营销战略技巧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将市场调研结果作为企业制定市场营销策略的依据。</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（七）营销策略技巧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可以通过“讲述一个故事”来阐述营销过程，可从产品或服务的附加价值出发，向客户传达信息，可把成本收益分析作为选择营销手段的依据。</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（八）生产运行与经营管理技巧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生产运行与经营管理可用图示表现，以便更直观清晰地向读者展示。对于企业人员配置方面，要注意实际经验比学历更重要，注意强调重要的管理技能。企业的管理人员应该是互补型的，而且要具有团队精神。创业者应尽量突出自己的优点并展示自己强烈的进取精神，以给投资者留下一个好印象。有时可以使用一些图片，加深阅读者的印象，使他融入公司中。</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创业计划书的撰写技巧</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670560" y="1617345"/>
            <a:ext cx="10850880" cy="40989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79705" tIns="179705" rIns="144145" bIns="179705" rtlCol="0" anchor="ctr">
            <a:spAutoFit/>
          </a:bodyPr>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（九）财务分析和融资需求技巧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财务分析方面注意专业人员的加入，筹资需要方面需要细分不同等级的筹资需要，包括短期资金、长期资金。</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（十）设计证明文件技巧　</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绝大部分创业者在撰写创业计划书时，没有附加过证明文件，因此，让投资方非常怀疑创业者具备的能力，认为创业者只是给投资人画了一个大饼，让他们去假想而已。证明文件可将正文中涉及的相关数据、资料的补充作为备查，包括：与竞争对手的比较数据、管理团队履历、推荐信、相当资质证书、所受表彰。最重要的，也是创业者们易忽略的，创业计划书中的证明文件中，可附加两个外部人员的推荐信，推荐人最好来自著名的公司或者权威部门、大学教授等，有一定的身份和地位，增加证明文件的可靠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创业计划书的撰写技巧</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创业计划书的评估与展示</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094105" y="1127125"/>
            <a:ext cx="3285490" cy="398780"/>
          </a:xfrm>
          <a:prstGeom prst="rect">
            <a:avLst/>
          </a:prstGeom>
          <a:noFill/>
        </p:spPr>
        <p:txBody>
          <a:bodyPr wrap="square" rtlCol="0" anchor="t">
            <a:spAutoFit/>
          </a:bodyPr>
          <a:p>
            <a:r>
              <a:rPr lang="zh-CN" altLang="en-US" sz="2000">
                <a:latin typeface="方正黑体简体" panose="03000509000000000000" charset="-122"/>
                <a:ea typeface="方正黑体简体" panose="03000509000000000000" charset="-122"/>
              </a:rPr>
              <a:t>（一）创业计划书的评估</a:t>
            </a:r>
            <a:endParaRPr lang="zh-CN" altLang="en-US" sz="2000">
              <a:latin typeface="方正黑体简体" panose="03000509000000000000" charset="-122"/>
              <a:ea typeface="方正黑体简体" panose="03000509000000000000" charset="-122"/>
            </a:endParaRPr>
          </a:p>
        </p:txBody>
      </p:sp>
      <p:sp>
        <p:nvSpPr>
          <p:cNvPr id="6" name="文本框 5"/>
          <p:cNvSpPr txBox="1"/>
          <p:nvPr/>
        </p:nvSpPr>
        <p:spPr>
          <a:xfrm>
            <a:off x="4318000" y="1706880"/>
            <a:ext cx="3556000" cy="368300"/>
          </a:xfrm>
          <a:prstGeom prst="rect">
            <a:avLst/>
          </a:prstGeom>
          <a:noFill/>
        </p:spPr>
        <p:txBody>
          <a:bodyPr wrap="square" rtlCol="0" anchor="t">
            <a:spAutoFit/>
          </a:bodyPr>
          <a:p>
            <a:pPr algn="ctr"/>
            <a:r>
              <a:rPr lang="zh-CN" altLang="en-US"/>
              <a:t>表10-6　创业计划书的评估细则</a:t>
            </a:r>
            <a:endParaRPr lang="zh-CN" altLang="en-US"/>
          </a:p>
        </p:txBody>
      </p:sp>
      <p:graphicFrame>
        <p:nvGraphicFramePr>
          <p:cNvPr id="7" name="表格 6"/>
          <p:cNvGraphicFramePr/>
          <p:nvPr/>
        </p:nvGraphicFramePr>
        <p:xfrm>
          <a:off x="1160145" y="2141220"/>
          <a:ext cx="9871710" cy="3867150"/>
        </p:xfrm>
        <a:graphic>
          <a:graphicData uri="http://schemas.openxmlformats.org/drawingml/2006/table">
            <a:tbl>
              <a:tblPr bandRow="1">
                <a:tableStyleId>{5C22544A-7EE6-4342-B048-85BDC9FD1C3A}</a:tableStyleId>
              </a:tblPr>
              <a:tblGrid>
                <a:gridCol w="655955"/>
                <a:gridCol w="5270500"/>
                <a:gridCol w="3945255"/>
              </a:tblGrid>
              <a:tr h="386715">
                <a:tc>
                  <a:txBody>
                    <a:bodyPr/>
                    <a:p>
                      <a:pPr algn="ctr">
                        <a:buNone/>
                      </a:pPr>
                      <a:r>
                        <a:rPr lang="en-US" altLang="zh-CN"/>
                        <a:t>1</a:t>
                      </a:r>
                      <a:endParaRPr lang="en-US" altLang="zh-CN"/>
                    </a:p>
                  </a:txBody>
                  <a:tcPr anchor="ctr" anchorCtr="0"/>
                </a:tc>
                <a:tc>
                  <a:txBody>
                    <a:bodyPr/>
                    <a:p>
                      <a:pPr algn="ctr">
                        <a:buNone/>
                      </a:pPr>
                      <a:r>
                        <a:rPr lang="zh-CN" altLang="en-US"/>
                        <a:t>能否点出令人眼睛一亮的商机或创意</a:t>
                      </a:r>
                      <a:endParaRPr lang="zh-CN" altLang="en-US"/>
                    </a:p>
                  </a:txBody>
                  <a:tcPr anchor="ctr" anchorCtr="0"/>
                </a:tc>
                <a:tc>
                  <a:txBody>
                    <a:bodyPr/>
                    <a:p>
                      <a:pPr algn="ctr">
                        <a:buNone/>
                      </a:pPr>
                      <a:r>
                        <a:rPr lang="zh-CN" altLang="en-US"/>
                        <a:t>商机介绍及其分析</a:t>
                      </a:r>
                      <a:endParaRPr lang="zh-CN" altLang="en-US"/>
                    </a:p>
                  </a:txBody>
                  <a:tcPr anchor="ctr" anchorCtr="0"/>
                </a:tc>
              </a:tr>
              <a:tr h="386715">
                <a:tc>
                  <a:txBody>
                    <a:bodyPr/>
                    <a:p>
                      <a:pPr algn="ctr">
                        <a:buNone/>
                      </a:pPr>
                      <a:r>
                        <a:rPr lang="en-US" altLang="zh-CN"/>
                        <a:t>2</a:t>
                      </a:r>
                      <a:endParaRPr lang="en-US" altLang="zh-CN"/>
                    </a:p>
                  </a:txBody>
                  <a:tcPr anchor="ctr" anchorCtr="0"/>
                </a:tc>
                <a:tc>
                  <a:txBody>
                    <a:bodyPr/>
                    <a:p>
                      <a:pPr algn="ctr">
                        <a:buNone/>
                      </a:pPr>
                      <a:r>
                        <a:rPr lang="zh-CN" altLang="en-US"/>
                        <a:t>能够清楚简明界定提供的产品或服务</a:t>
                      </a:r>
                      <a:endParaRPr lang="zh-CN" altLang="en-US"/>
                    </a:p>
                  </a:txBody>
                  <a:tcPr anchor="ctr" anchorCtr="0"/>
                </a:tc>
                <a:tc>
                  <a:txBody>
                    <a:bodyPr/>
                    <a:p>
                      <a:pPr algn="ctr">
                        <a:buNone/>
                      </a:pPr>
                      <a:r>
                        <a:rPr lang="zh-CN" altLang="en-US"/>
                        <a:t>产品和服务介绍</a:t>
                      </a:r>
                      <a:endParaRPr lang="zh-CN" altLang="en-US"/>
                    </a:p>
                  </a:txBody>
                  <a:tcPr anchor="ctr" anchorCtr="0"/>
                </a:tc>
              </a:tr>
              <a:tr h="386715">
                <a:tc>
                  <a:txBody>
                    <a:bodyPr/>
                    <a:p>
                      <a:pPr algn="ctr">
                        <a:buNone/>
                      </a:pPr>
                      <a:r>
                        <a:rPr lang="en-US" altLang="zh-CN"/>
                        <a:t>3</a:t>
                      </a:r>
                      <a:endParaRPr lang="en-US" altLang="zh-CN"/>
                    </a:p>
                  </a:txBody>
                  <a:tcPr anchor="ctr" anchorCtr="0"/>
                </a:tc>
                <a:tc>
                  <a:txBody>
                    <a:bodyPr/>
                    <a:p>
                      <a:pPr algn="ctr">
                        <a:buNone/>
                      </a:pPr>
                      <a:r>
                        <a:rPr lang="zh-CN" altLang="en-US"/>
                        <a:t>能否证明市场具有广泛性和持久性</a:t>
                      </a:r>
                      <a:endParaRPr lang="zh-CN" altLang="en-US"/>
                    </a:p>
                  </a:txBody>
                  <a:tcPr anchor="ctr" anchorCtr="0"/>
                </a:tc>
                <a:tc>
                  <a:txBody>
                    <a:bodyPr/>
                    <a:p>
                      <a:pPr algn="ctr">
                        <a:buNone/>
                      </a:pPr>
                      <a:r>
                        <a:rPr lang="zh-CN" altLang="en-US"/>
                        <a:t>市场分析和预测</a:t>
                      </a:r>
                      <a:endParaRPr lang="zh-CN" altLang="en-US"/>
                    </a:p>
                  </a:txBody>
                  <a:tcPr anchor="ctr" anchorCtr="0"/>
                </a:tc>
              </a:tr>
              <a:tr h="386715">
                <a:tc>
                  <a:txBody>
                    <a:bodyPr/>
                    <a:p>
                      <a:pPr algn="ctr">
                        <a:buNone/>
                      </a:pPr>
                      <a:r>
                        <a:rPr lang="en-US" altLang="zh-CN"/>
                        <a:t>4</a:t>
                      </a:r>
                      <a:endParaRPr lang="en-US" altLang="zh-CN"/>
                    </a:p>
                  </a:txBody>
                  <a:tcPr anchor="ctr" anchorCtr="0"/>
                </a:tc>
                <a:tc>
                  <a:txBody>
                    <a:bodyPr/>
                    <a:p>
                      <a:pPr algn="ctr">
                        <a:buNone/>
                      </a:pPr>
                      <a:r>
                        <a:rPr lang="zh-CN" altLang="en-US"/>
                        <a:t>能否证明产品技术有足够的优势且已足够成熟</a:t>
                      </a:r>
                      <a:endParaRPr lang="zh-CN" altLang="en-US"/>
                    </a:p>
                  </a:txBody>
                  <a:tcPr anchor="ctr" anchorCtr="0"/>
                </a:tc>
                <a:tc>
                  <a:txBody>
                    <a:bodyPr/>
                    <a:p>
                      <a:pPr algn="ctr">
                        <a:buNone/>
                      </a:pPr>
                      <a:r>
                        <a:rPr lang="zh-CN" altLang="en-US"/>
                        <a:t>技术分析和展示</a:t>
                      </a:r>
                      <a:endParaRPr lang="zh-CN" altLang="en-US"/>
                    </a:p>
                  </a:txBody>
                  <a:tcPr anchor="ctr" anchorCtr="0"/>
                </a:tc>
              </a:tr>
              <a:tr h="386715">
                <a:tc>
                  <a:txBody>
                    <a:bodyPr/>
                    <a:p>
                      <a:pPr algn="ctr">
                        <a:buNone/>
                      </a:pPr>
                      <a:r>
                        <a:rPr lang="en-US" altLang="zh-CN"/>
                        <a:t>5</a:t>
                      </a:r>
                      <a:endParaRPr lang="en-US" altLang="zh-CN"/>
                    </a:p>
                  </a:txBody>
                  <a:tcPr anchor="ctr" anchorCtr="0"/>
                </a:tc>
                <a:tc>
                  <a:txBody>
                    <a:bodyPr/>
                    <a:p>
                      <a:pPr algn="ctr">
                        <a:buNone/>
                      </a:pPr>
                      <a:r>
                        <a:rPr lang="zh-CN" altLang="en-US"/>
                        <a:t>能否证明生产运作切实可行</a:t>
                      </a:r>
                      <a:endParaRPr lang="zh-CN" altLang="en-US"/>
                    </a:p>
                  </a:txBody>
                  <a:tcPr anchor="ctr" anchorCtr="0"/>
                </a:tc>
                <a:tc>
                  <a:txBody>
                    <a:bodyPr/>
                    <a:p>
                      <a:pPr algn="ctr">
                        <a:buNone/>
                      </a:pPr>
                      <a:r>
                        <a:rPr lang="zh-CN" altLang="en-US"/>
                        <a:t>生产运作管理</a:t>
                      </a:r>
                      <a:endParaRPr lang="zh-CN" altLang="en-US"/>
                    </a:p>
                  </a:txBody>
                  <a:tcPr anchor="ctr" anchorCtr="0"/>
                </a:tc>
              </a:tr>
              <a:tr h="386715">
                <a:tc>
                  <a:txBody>
                    <a:bodyPr/>
                    <a:p>
                      <a:pPr algn="ctr">
                        <a:buNone/>
                      </a:pPr>
                      <a:r>
                        <a:rPr lang="en-US" altLang="zh-CN"/>
                        <a:t>6</a:t>
                      </a:r>
                      <a:endParaRPr lang="en-US" altLang="zh-CN"/>
                    </a:p>
                  </a:txBody>
                  <a:tcPr anchor="ctr" anchorCtr="0"/>
                </a:tc>
                <a:tc>
                  <a:txBody>
                    <a:bodyPr/>
                    <a:p>
                      <a:pPr algn="ctr">
                        <a:buNone/>
                      </a:pPr>
                      <a:r>
                        <a:rPr lang="zh-CN" altLang="en-US"/>
                        <a:t>能否证明本团队执行本计划胜算足够大</a:t>
                      </a:r>
                      <a:endParaRPr lang="zh-CN" altLang="en-US"/>
                    </a:p>
                  </a:txBody>
                  <a:tcPr anchor="ctr" anchorCtr="0"/>
                </a:tc>
                <a:tc>
                  <a:txBody>
                    <a:bodyPr/>
                    <a:p>
                      <a:pPr algn="ctr">
                        <a:buNone/>
                      </a:pPr>
                      <a:r>
                        <a:rPr lang="zh-CN" altLang="en-US"/>
                        <a:t>团队分析与营销策划</a:t>
                      </a:r>
                      <a:endParaRPr lang="zh-CN" altLang="en-US"/>
                    </a:p>
                  </a:txBody>
                  <a:tcPr anchor="ctr" anchorCtr="0"/>
                </a:tc>
              </a:tr>
              <a:tr h="386715">
                <a:tc>
                  <a:txBody>
                    <a:bodyPr/>
                    <a:p>
                      <a:pPr algn="ctr">
                        <a:buNone/>
                      </a:pPr>
                      <a:r>
                        <a:rPr lang="en-US" altLang="zh-CN"/>
                        <a:t>7</a:t>
                      </a:r>
                      <a:endParaRPr lang="en-US" altLang="zh-CN"/>
                    </a:p>
                  </a:txBody>
                  <a:tcPr anchor="ctr" anchorCtr="0"/>
                </a:tc>
                <a:tc>
                  <a:txBody>
                    <a:bodyPr/>
                    <a:p>
                      <a:pPr algn="ctr">
                        <a:buNone/>
                      </a:pPr>
                      <a:r>
                        <a:rPr lang="zh-CN" altLang="en-US"/>
                        <a:t>能否证明商业模式确实可行且不易被模仿</a:t>
                      </a:r>
                      <a:endParaRPr lang="zh-CN" altLang="en-US"/>
                    </a:p>
                  </a:txBody>
                  <a:tcPr anchor="ctr" anchorCtr="0"/>
                </a:tc>
                <a:tc>
                  <a:txBody>
                    <a:bodyPr/>
                    <a:p>
                      <a:pPr algn="ctr">
                        <a:buNone/>
                      </a:pPr>
                      <a:r>
                        <a:rPr lang="zh-CN" altLang="en-US"/>
                        <a:t>核心竞争力分析和构建</a:t>
                      </a:r>
                      <a:endParaRPr lang="zh-CN" altLang="en-US"/>
                    </a:p>
                  </a:txBody>
                  <a:tcPr anchor="ctr" anchorCtr="0"/>
                </a:tc>
              </a:tr>
              <a:tr h="386715">
                <a:tc>
                  <a:txBody>
                    <a:bodyPr/>
                    <a:p>
                      <a:pPr algn="ctr">
                        <a:buNone/>
                      </a:pPr>
                      <a:r>
                        <a:rPr lang="en-US" altLang="zh-CN"/>
                        <a:t>8</a:t>
                      </a:r>
                      <a:endParaRPr lang="en-US" altLang="zh-CN"/>
                    </a:p>
                  </a:txBody>
                  <a:tcPr anchor="ctr" anchorCtr="0"/>
                </a:tc>
                <a:tc>
                  <a:txBody>
                    <a:bodyPr/>
                    <a:p>
                      <a:pPr algn="ctr">
                        <a:buNone/>
                      </a:pPr>
                      <a:r>
                        <a:rPr lang="zh-CN" altLang="en-US"/>
                        <a:t>能否证明财务运作具有可行性</a:t>
                      </a:r>
                      <a:endParaRPr lang="zh-CN" altLang="en-US"/>
                    </a:p>
                  </a:txBody>
                  <a:tcPr anchor="ctr" anchorCtr="0"/>
                </a:tc>
                <a:tc>
                  <a:txBody>
                    <a:bodyPr/>
                    <a:p>
                      <a:pPr algn="ctr">
                        <a:buNone/>
                      </a:pPr>
                      <a:r>
                        <a:rPr lang="zh-CN" altLang="en-US"/>
                        <a:t>财务分析和管理</a:t>
                      </a:r>
                      <a:endParaRPr lang="zh-CN" altLang="en-US"/>
                    </a:p>
                  </a:txBody>
                  <a:tcPr anchor="ctr" anchorCtr="0"/>
                </a:tc>
              </a:tr>
              <a:tr h="386715">
                <a:tc>
                  <a:txBody>
                    <a:bodyPr/>
                    <a:p>
                      <a:pPr algn="ctr">
                        <a:buNone/>
                      </a:pPr>
                      <a:r>
                        <a:rPr lang="en-US" altLang="zh-CN"/>
                        <a:t>9</a:t>
                      </a:r>
                      <a:endParaRPr lang="en-US" altLang="zh-CN"/>
                    </a:p>
                  </a:txBody>
                  <a:tcPr anchor="ctr" anchorCtr="0"/>
                </a:tc>
                <a:tc>
                  <a:txBody>
                    <a:bodyPr/>
                    <a:p>
                      <a:pPr algn="ctr">
                        <a:buNone/>
                      </a:pPr>
                      <a:r>
                        <a:rPr lang="zh-CN" altLang="en-US"/>
                        <a:t>能否保证公司运作具有可持续性</a:t>
                      </a:r>
                      <a:endParaRPr lang="zh-CN" altLang="en-US"/>
                    </a:p>
                  </a:txBody>
                  <a:tcPr anchor="ctr" anchorCtr="0"/>
                </a:tc>
                <a:tc>
                  <a:txBody>
                    <a:bodyPr/>
                    <a:p>
                      <a:pPr algn="ctr">
                        <a:buNone/>
                      </a:pPr>
                      <a:r>
                        <a:rPr lang="zh-CN" altLang="en-US"/>
                        <a:t>企业战略及经营管理</a:t>
                      </a:r>
                      <a:endParaRPr lang="zh-CN" altLang="en-US"/>
                    </a:p>
                  </a:txBody>
                  <a:tcPr anchor="ctr" anchorCtr="0"/>
                </a:tc>
              </a:tr>
              <a:tr h="386715">
                <a:tc>
                  <a:txBody>
                    <a:bodyPr/>
                    <a:p>
                      <a:pPr algn="ctr">
                        <a:buNone/>
                      </a:pPr>
                      <a:r>
                        <a:rPr lang="en-US" altLang="zh-CN"/>
                        <a:t>10</a:t>
                      </a:r>
                      <a:endParaRPr lang="en-US" altLang="zh-CN"/>
                    </a:p>
                  </a:txBody>
                  <a:tcPr anchor="ctr" anchorCtr="0"/>
                </a:tc>
                <a:tc>
                  <a:txBody>
                    <a:bodyPr/>
                    <a:p>
                      <a:pPr algn="ctr">
                        <a:buNone/>
                      </a:pPr>
                      <a:r>
                        <a:rPr lang="zh-CN" altLang="en-US"/>
                        <a:t>能否让百忙中的投资者一目了然，迅速抓住重点</a:t>
                      </a:r>
                      <a:endParaRPr lang="zh-CN" altLang="en-US"/>
                    </a:p>
                  </a:txBody>
                  <a:tcPr anchor="ctr" anchorCtr="0"/>
                </a:tc>
                <a:tc>
                  <a:txBody>
                    <a:bodyPr/>
                    <a:p>
                      <a:pPr algn="ctr">
                        <a:buNone/>
                      </a:pPr>
                      <a:r>
                        <a:rPr lang="zh-CN" altLang="en-US"/>
                        <a:t>计划书摘要和布局</a:t>
                      </a:r>
                      <a:endParaRPr lang="zh-CN" altLang="en-US"/>
                    </a:p>
                  </a:txBody>
                  <a:tcPr anchor="ctr" anchorCtr="0"/>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矩形 17"/>
          <p:cNvSpPr/>
          <p:nvPr/>
        </p:nvSpPr>
        <p:spPr>
          <a:xfrm>
            <a:off x="1053465" y="1825625"/>
            <a:ext cx="10085070" cy="3683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9705" tIns="179705" rIns="144145" bIns="179705" rtlCol="0" anchor="ctr">
            <a:spAutoFit/>
          </a:bodyPr>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计划书就是创业者对要开展项目的一个设想，因此，最主要的就是向目标受众展示出来。创业计划书的展示需要引起体验客户的共鸣，首先用摘要打动人心，接着要有完整的书写格式、清晰的思路和令人信服的管理。</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创业计划的评价标准，视不同使用人的目标而有所不同。面对寻求合作伙伴和面对投资人的展示方面也不尽相同。</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1. 明确创业计划的展示对象</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2. 向投资者陈述创业计划的技巧</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3. 现场答辩与反馈</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（二）创业计划书的展示</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408622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第十章　创业计划书 </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611755"/>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送2/3地皮给政府的精明商人</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3133725"/>
            <a:ext cx="5854065" cy="1769745"/>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美国某城30 英里以外的山坡上有一块不毛之地，地皮的主人见地皮搁在那里没用，就把它以极低的价格出售。新主人灵机一动，跑到当地政府部门说：我有一块地皮，我愿意无偿捐献给政府，但我是一个教育救国论者，因此这块地皮只能建一所大学。政府如获至宝，当即就同意了。于是，他把地皮的2/3 捐给了政府。不久，一所颇具规模的大学就矗立在了这块不毛之地上。聪明的地皮主人就在剩下的1/3 的土地上修建了学生公寓、餐厅、商场、酒吧、影剧院等，形成了大学门前的商业一条街。没多久，地皮的损失就从商业街的盈利中赚了回来。</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创业计划书概述</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TextBox 7"/>
          <p:cNvSpPr txBox="1"/>
          <p:nvPr/>
        </p:nvSpPr>
        <p:spPr>
          <a:xfrm>
            <a:off x="1619885" y="1627505"/>
            <a:ext cx="3698240" cy="583565"/>
          </a:xfrm>
          <a:prstGeom prst="rect">
            <a:avLst/>
          </a:prstGeom>
          <a:noFill/>
        </p:spPr>
        <p:txBody>
          <a:bodyPr wrap="square" rtlCol="0">
            <a:spAutoFit/>
          </a:bodyPr>
          <a:lstStyle/>
          <a:p>
            <a:pPr algn="l"/>
            <a:r>
              <a:rPr lang="zh-CN" altLang="en-US" sz="3200" b="1"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创业计划书</a:t>
            </a:r>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的内涵</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674495" y="2530475"/>
            <a:ext cx="4422140" cy="2969895"/>
          </a:xfrm>
          <a:prstGeom prst="rect">
            <a:avLst/>
          </a:prstGeom>
          <a:noFill/>
        </p:spPr>
        <p:txBody>
          <a:bodyPr wrap="square" lIns="91423" tIns="45712" rIns="91423" bIns="45712" rtlCol="0">
            <a:spAutoFit/>
          </a:bodyPr>
          <a:lstStyle/>
          <a:p>
            <a:pPr lvl="0" defTabSz="1217930">
              <a:lnSpc>
                <a:spcPct val="13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又称商业计划书，是创业者计划创立业务的书面报告，是对构建一个企业的基本思想以及与企业创建有关的各种事项进行总体安排的文件。它用以阐述拟创办企业的内外部环境条件和要素特点，从企业内部的人员、制度、管理以及企业的产品、营销、市场等各个方面对即将创建的企业进行可行性分析。创业计划书的编写一般是按照相对标准的文本格式进行。</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创业计划书的内涵</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4497070" y="1363980"/>
            <a:ext cx="3197860" cy="368300"/>
          </a:xfrm>
          <a:prstGeom prst="rect">
            <a:avLst/>
          </a:prstGeom>
          <a:noFill/>
        </p:spPr>
        <p:txBody>
          <a:bodyPr wrap="square" rtlCol="0" anchor="t">
            <a:spAutoFit/>
          </a:bodyPr>
          <a:p>
            <a:pPr algn="ctr"/>
            <a:r>
              <a:rPr lang="zh-CN" altLang="en-US"/>
              <a:t>表10-1　创业计划书的内涵</a:t>
            </a:r>
            <a:endParaRPr lang="zh-CN" altLang="en-US"/>
          </a:p>
        </p:txBody>
      </p:sp>
      <p:graphicFrame>
        <p:nvGraphicFramePr>
          <p:cNvPr id="3" name="表格 2"/>
          <p:cNvGraphicFramePr/>
          <p:nvPr/>
        </p:nvGraphicFramePr>
        <p:xfrm>
          <a:off x="1178560" y="1792605"/>
          <a:ext cx="9834880" cy="4163060"/>
        </p:xfrm>
        <a:graphic>
          <a:graphicData uri="http://schemas.openxmlformats.org/drawingml/2006/table">
            <a:tbl>
              <a:tblPr bandRow="1">
                <a:tableStyleId>{5C22544A-7EE6-4342-B048-85BDC9FD1C3A}</a:tableStyleId>
              </a:tblPr>
              <a:tblGrid>
                <a:gridCol w="2305685"/>
                <a:gridCol w="7529195"/>
              </a:tblGrid>
              <a:tr h="378460">
                <a:tc rowSpan="4">
                  <a:txBody>
                    <a:bodyPr/>
                    <a:p>
                      <a:pPr algn="ctr">
                        <a:buNone/>
                      </a:pPr>
                      <a:r>
                        <a:rPr lang="zh-CN" altLang="en-US"/>
                        <a:t>清晰思路</a:t>
                      </a:r>
                      <a:endParaRPr lang="zh-CN" altLang="en-US"/>
                    </a:p>
                  </a:txBody>
                  <a:tcPr anchor="ctr" anchorCtr="0"/>
                </a:tc>
                <a:tc>
                  <a:txBody>
                    <a:bodyPr/>
                    <a:p>
                      <a:pPr>
                        <a:buNone/>
                      </a:pPr>
                      <a:r>
                        <a:rPr lang="zh-CN" altLang="en-US"/>
                        <a:t>是创业者“圆梦”的决心</a:t>
                      </a:r>
                      <a:endParaRPr lang="zh-CN" altLang="en-US"/>
                    </a:p>
                  </a:txBody>
                  <a:tcPr anchor="ctr" anchorCtr="0"/>
                </a:tc>
              </a:tr>
              <a:tr h="378460">
                <a:tc vMerge="1">
                  <a:tcPr/>
                </a:tc>
                <a:tc>
                  <a:txBody>
                    <a:bodyPr/>
                    <a:p>
                      <a:pPr>
                        <a:buNone/>
                      </a:pPr>
                      <a:r>
                        <a:rPr lang="zh-CN" altLang="en-US"/>
                        <a:t>是一份全方位描述创业整体设想的文件</a:t>
                      </a:r>
                      <a:endParaRPr lang="zh-CN" altLang="en-US"/>
                    </a:p>
                  </a:txBody>
                  <a:tcPr anchor="ctr" anchorCtr="0"/>
                </a:tc>
              </a:tr>
              <a:tr h="378460">
                <a:tc vMerge="1">
                  <a:tcPr/>
                </a:tc>
                <a:tc>
                  <a:txBody>
                    <a:bodyPr/>
                    <a:p>
                      <a:pPr>
                        <a:buNone/>
                      </a:pPr>
                      <a:r>
                        <a:rPr lang="zh-CN" altLang="en-US"/>
                        <a:t>是开创新业绩的战表</a:t>
                      </a:r>
                      <a:endParaRPr lang="zh-CN" altLang="en-US"/>
                    </a:p>
                  </a:txBody>
                  <a:tcPr anchor="ctr" anchorCtr="0"/>
                </a:tc>
              </a:tr>
              <a:tr h="378460">
                <a:tc vMerge="1">
                  <a:tcPr/>
                </a:tc>
                <a:tc>
                  <a:txBody>
                    <a:bodyPr/>
                    <a:p>
                      <a:pPr>
                        <a:buNone/>
                      </a:pPr>
                      <a:r>
                        <a:rPr lang="zh-CN" altLang="en-US"/>
                        <a:t>是脚踏实地的商业计划</a:t>
                      </a:r>
                      <a:endParaRPr lang="zh-CN" altLang="en-US"/>
                    </a:p>
                  </a:txBody>
                  <a:tcPr anchor="ctr" anchorCtr="0"/>
                </a:tc>
              </a:tr>
              <a:tr h="378460">
                <a:tc rowSpan="3">
                  <a:txBody>
                    <a:bodyPr/>
                    <a:p>
                      <a:pPr algn="ctr">
                        <a:buNone/>
                      </a:pPr>
                      <a:r>
                        <a:rPr lang="zh-CN" altLang="en-US"/>
                        <a:t>有限管理</a:t>
                      </a:r>
                      <a:endParaRPr lang="zh-CN" altLang="en-US"/>
                    </a:p>
                  </a:txBody>
                  <a:tcPr anchor="ctr" anchorCtr="0"/>
                </a:tc>
                <a:tc>
                  <a:txBody>
                    <a:bodyPr/>
                    <a:p>
                      <a:pPr>
                        <a:buNone/>
                      </a:pPr>
                      <a:r>
                        <a:rPr lang="zh-CN" altLang="en-US"/>
                        <a:t>是创业企业发展的指示图</a:t>
                      </a:r>
                      <a:endParaRPr lang="zh-CN" altLang="en-US"/>
                    </a:p>
                  </a:txBody>
                  <a:tcPr anchor="ctr" anchorCtr="0"/>
                </a:tc>
              </a:tr>
              <a:tr h="378460">
                <a:tc vMerge="1">
                  <a:tcPr/>
                </a:tc>
                <a:tc>
                  <a:txBody>
                    <a:bodyPr/>
                    <a:p>
                      <a:pPr>
                        <a:buNone/>
                      </a:pPr>
                      <a:r>
                        <a:rPr lang="zh-CN" altLang="en-US"/>
                        <a:t>是创业的头三年内所有中期和短期决策制度的方针</a:t>
                      </a:r>
                      <a:endParaRPr lang="zh-CN" altLang="en-US"/>
                    </a:p>
                  </a:txBody>
                  <a:tcPr anchor="ctr" anchorCtr="0"/>
                </a:tc>
              </a:tr>
              <a:tr h="378460">
                <a:tc vMerge="1">
                  <a:tcPr/>
                </a:tc>
                <a:tc>
                  <a:txBody>
                    <a:bodyPr/>
                    <a:p>
                      <a:pPr>
                        <a:buNone/>
                      </a:pPr>
                      <a:r>
                        <a:rPr lang="zh-CN" altLang="en-US"/>
                        <a:t>是作为创业团队本身整理思路并凝聚共识的基础</a:t>
                      </a:r>
                      <a:endParaRPr lang="zh-CN" altLang="en-US"/>
                    </a:p>
                  </a:txBody>
                  <a:tcPr anchor="ctr" anchorCtr="0"/>
                </a:tc>
              </a:tr>
              <a:tr h="378460">
                <a:tc rowSpan="3">
                  <a:txBody>
                    <a:bodyPr/>
                    <a:p>
                      <a:pPr algn="ctr">
                        <a:buNone/>
                      </a:pPr>
                      <a:r>
                        <a:rPr lang="zh-CN" altLang="en-US"/>
                        <a:t>获得融资</a:t>
                      </a:r>
                      <a:endParaRPr lang="zh-CN" altLang="en-US"/>
                    </a:p>
                  </a:txBody>
                  <a:tcPr anchor="ctr" anchorCtr="0"/>
                </a:tc>
                <a:tc>
                  <a:txBody>
                    <a:bodyPr/>
                    <a:p>
                      <a:pPr>
                        <a:buNone/>
                      </a:pPr>
                      <a:r>
                        <a:rPr lang="zh-CN" altLang="en-US"/>
                        <a:t>是一份关于创业设计的冷静的战略思考</a:t>
                      </a:r>
                      <a:endParaRPr lang="zh-CN" altLang="en-US"/>
                    </a:p>
                  </a:txBody>
                  <a:tcPr anchor="ctr" anchorCtr="0"/>
                </a:tc>
              </a:tr>
              <a:tr h="378460">
                <a:tc vMerge="1">
                  <a:tcPr/>
                </a:tc>
                <a:tc>
                  <a:txBody>
                    <a:bodyPr/>
                    <a:p>
                      <a:pPr>
                        <a:buNone/>
                      </a:pPr>
                      <a:r>
                        <a:rPr lang="zh-CN" altLang="en-US"/>
                        <a:t>向潜在投资人展示创业项目本身商机及可行性</a:t>
                      </a:r>
                      <a:endParaRPr lang="zh-CN" altLang="en-US"/>
                    </a:p>
                  </a:txBody>
                  <a:tcPr anchor="ctr" anchorCtr="0"/>
                </a:tc>
              </a:tr>
              <a:tr h="378460">
                <a:tc vMerge="1">
                  <a:tcPr/>
                </a:tc>
                <a:tc>
                  <a:txBody>
                    <a:bodyPr/>
                    <a:p>
                      <a:pPr>
                        <a:buNone/>
                      </a:pPr>
                      <a:r>
                        <a:rPr lang="zh-CN" altLang="en-US"/>
                        <a:t>是创业者获得风险投资支持的必备要件</a:t>
                      </a:r>
                      <a:endParaRPr lang="zh-CN" altLang="en-US"/>
                    </a:p>
                  </a:txBody>
                  <a:tcPr anchor="ctr" anchorCtr="0"/>
                </a:tc>
              </a:tr>
              <a:tr h="378460">
                <a:tc>
                  <a:txBody>
                    <a:bodyPr/>
                    <a:p>
                      <a:pPr algn="ctr">
                        <a:buNone/>
                      </a:pPr>
                      <a:r>
                        <a:rPr lang="zh-CN" altLang="en-US"/>
                        <a:t>明确方案</a:t>
                      </a:r>
                      <a:endParaRPr lang="zh-CN" altLang="en-US"/>
                    </a:p>
                  </a:txBody>
                  <a:tcPr anchor="ctr" anchorCtr="0"/>
                </a:tc>
                <a:tc>
                  <a:txBody>
                    <a:bodyPr/>
                    <a:p>
                      <a:pPr>
                        <a:buNone/>
                      </a:pPr>
                      <a:r>
                        <a:rPr lang="zh-CN" altLang="en-US"/>
                        <a:t>作为衡量业务进展情况的标准</a:t>
                      </a:r>
                      <a:endParaRPr lang="zh-CN" altLang="en-US"/>
                    </a:p>
                  </a:txBody>
                  <a:tcPr anchor="ctr" anchorCtr="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创业计划书的作用</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Shape 3"/>
          <p:cNvSpPr/>
          <p:nvPr/>
        </p:nvSpPr>
        <p:spPr bwMode="auto">
          <a:xfrm>
            <a:off x="1252220" y="4807585"/>
            <a:ext cx="4843780" cy="63500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（四）帮助创业者揭示风险，明确方案</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Shape 22"/>
          <p:cNvSpPr/>
          <p:nvPr/>
        </p:nvSpPr>
        <p:spPr>
          <a:xfrm>
            <a:off x="578675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Shape 23"/>
          <p:cNvSpPr/>
          <p:nvPr/>
        </p:nvSpPr>
        <p:spPr>
          <a:xfrm>
            <a:off x="5963920" y="2477770"/>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Shape 24"/>
          <p:cNvSpPr/>
          <p:nvPr/>
        </p:nvSpPr>
        <p:spPr>
          <a:xfrm flipH="1">
            <a:off x="622744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Shape 19"/>
          <p:cNvSpPr/>
          <p:nvPr/>
        </p:nvSpPr>
        <p:spPr>
          <a:xfrm>
            <a:off x="578675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Freeform: Shape 20"/>
          <p:cNvSpPr/>
          <p:nvPr/>
        </p:nvSpPr>
        <p:spPr>
          <a:xfrm>
            <a:off x="5963920" y="31730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Shape 21"/>
          <p:cNvSpPr/>
          <p:nvPr/>
        </p:nvSpPr>
        <p:spPr>
          <a:xfrm flipH="1">
            <a:off x="622744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Shape 6"/>
          <p:cNvSpPr/>
          <p:nvPr/>
        </p:nvSpPr>
        <p:spPr>
          <a:xfrm>
            <a:off x="578548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Freeform: Shape 7"/>
          <p:cNvSpPr/>
          <p:nvPr/>
        </p:nvSpPr>
        <p:spPr>
          <a:xfrm>
            <a:off x="5962650" y="38715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Shape 8"/>
          <p:cNvSpPr/>
          <p:nvPr/>
        </p:nvSpPr>
        <p:spPr>
          <a:xfrm flipH="1">
            <a:off x="622617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4" name="Group 9"/>
          <p:cNvGrpSpPr/>
          <p:nvPr/>
        </p:nvGrpSpPr>
        <p:grpSpPr>
          <a:xfrm rot="0">
            <a:off x="5962650" y="4566920"/>
            <a:ext cx="264160" cy="759460"/>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Freeform: Shape 10"/>
          <p:cNvSpPr/>
          <p:nvPr/>
        </p:nvSpPr>
        <p:spPr>
          <a:xfrm rot="20560681">
            <a:off x="5683250" y="461010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Freeform: Shape 11"/>
          <p:cNvSpPr/>
          <p:nvPr/>
        </p:nvSpPr>
        <p:spPr>
          <a:xfrm rot="1039318" flipH="1">
            <a:off x="6109970" y="460502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7" name="Group 12"/>
          <p:cNvGrpSpPr/>
          <p:nvPr/>
        </p:nvGrpSpPr>
        <p:grpSpPr>
          <a:xfrm rot="0">
            <a:off x="5785485" y="5198745"/>
            <a:ext cx="612140" cy="244475"/>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9" name="Freeform: Shape 26"/>
          <p:cNvSpPr/>
          <p:nvPr/>
        </p:nvSpPr>
        <p:spPr bwMode="auto">
          <a:xfrm flipH="1">
            <a:off x="6404610" y="2715260"/>
            <a:ext cx="461454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（一）帮助创业者自我评估，清晰思路</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Freeform: Shape 27"/>
          <p:cNvSpPr/>
          <p:nvPr/>
        </p:nvSpPr>
        <p:spPr bwMode="auto">
          <a:xfrm flipH="1">
            <a:off x="6404610" y="4136390"/>
            <a:ext cx="461391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（三）帮助创业者对外宣传，获得融资</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25"/>
          <p:cNvSpPr/>
          <p:nvPr/>
        </p:nvSpPr>
        <p:spPr bwMode="auto">
          <a:xfrm>
            <a:off x="1252220" y="3397885"/>
            <a:ext cx="453453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（二）帮助创业者凝聚人心，有效融资</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 name="文本框 1"/>
          <p:cNvSpPr txBox="1"/>
          <p:nvPr/>
        </p:nvSpPr>
        <p:spPr>
          <a:xfrm>
            <a:off x="1088390" y="1200150"/>
            <a:ext cx="8516620" cy="368300"/>
          </a:xfrm>
          <a:prstGeom prst="rect">
            <a:avLst/>
          </a:prstGeom>
          <a:noFill/>
        </p:spPr>
        <p:txBody>
          <a:bodyPr wrap="square" rtlCol="0" anchor="t">
            <a:spAutoFit/>
          </a:bodyPr>
          <a:p>
            <a:r>
              <a:rPr lang="zh-CN" altLang="en-US"/>
              <a:t>一份标准的创业计划书至少需包括以下四个方面的作用。</a:t>
            </a:r>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014845" y="2040890"/>
            <a:ext cx="4474210" cy="107632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（一）帮助创业者自我评估，清晰思路</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014845" y="3493770"/>
            <a:ext cx="4474210" cy="1885315"/>
          </a:xfrm>
          <a:prstGeom prst="rect">
            <a:avLst/>
          </a:prstGeom>
          <a:noFill/>
        </p:spPr>
        <p:txBody>
          <a:bodyPr wrap="square" lIns="91423" tIns="45712" rIns="91423" bIns="45712" rtlCol="0">
            <a:spAutoFit/>
          </a:bodyPr>
          <a:lstStyle/>
          <a:p>
            <a:pPr lvl="0" defTabSz="1217930">
              <a:lnSpc>
                <a:spcPts val="2000"/>
              </a:lnSpc>
              <a:defRPr/>
            </a:pPr>
            <a:r>
              <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办企业不是“过家家”，创业者应该以认真的态度对自己所拥有的资源、已知的市场情况和初步的竞争策略做尽可能详尽的分析，寻找自身的优势劣势，并提出一个初步的行动计划，通过创业计划书做到使自己心中有数。除了详细解释企业目标，清晰揭示目标实现步骤及时间进度安排外，创业计划书还是创业资金准备和风险分析的必要手段。</a:t>
            </a:r>
            <a:endPar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014845" y="2040890"/>
            <a:ext cx="4474210" cy="107632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（二）帮助创业者凝聚人心，有效融资</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014845" y="3493770"/>
            <a:ext cx="4474210" cy="1372235"/>
          </a:xfrm>
          <a:prstGeom prst="rect">
            <a:avLst/>
          </a:prstGeom>
          <a:noFill/>
        </p:spPr>
        <p:txBody>
          <a:bodyPr wrap="square" lIns="91423" tIns="45712" rIns="91423" bIns="45712" rtlCol="0">
            <a:spAutoFit/>
          </a:bodyPr>
          <a:lstStyle/>
          <a:p>
            <a:pPr lvl="0" defTabSz="1217930">
              <a:lnSpc>
                <a:spcPts val="2000"/>
              </a:lnSpc>
              <a:defRPr/>
            </a:pPr>
            <a:r>
              <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对企业更容易控制、对经营更有把握。因为创业计划提供了企业全部的现状和未来发展的方向，也为企业提供了良好的效益评价体系和管理监控指标。创业计划书使得创业者在创业实践中有章可循，能系统指导企业经营并实现目标。</a:t>
            </a:r>
            <a:endPar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9080</Words>
  <Application>WPS 演示</Application>
  <PresentationFormat>宽屏</PresentationFormat>
  <Paragraphs>684</Paragraphs>
  <Slides>37</Slides>
  <Notes>25</Notes>
  <HiddenSlides>0</HiddenSlides>
  <MMClips>1</MMClips>
  <ScaleCrop>false</ScaleCrop>
  <HeadingPairs>
    <vt:vector size="6" baseType="variant">
      <vt:variant>
        <vt:lpstr>已用的字体</vt:lpstr>
      </vt:variant>
      <vt:variant>
        <vt:i4>30</vt:i4>
      </vt:variant>
      <vt:variant>
        <vt:lpstr>主题</vt:lpstr>
      </vt:variant>
      <vt:variant>
        <vt:i4>1</vt:i4>
      </vt:variant>
      <vt:variant>
        <vt:lpstr>幻灯片标题</vt:lpstr>
      </vt:variant>
      <vt:variant>
        <vt:i4>37</vt:i4>
      </vt:variant>
    </vt:vector>
  </HeadingPairs>
  <TitlesOfParts>
    <vt:vector size="68"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字魂59号-创粗黑</vt:lpstr>
      <vt:lpstr>Arial Unicode MS</vt:lpstr>
      <vt:lpstr>Calibri Light</vt:lpstr>
      <vt:lpstr>Calibri</vt:lpstr>
      <vt:lpstr>等线</vt:lpstr>
      <vt:lpstr>楷体_GB2312</vt:lpstr>
      <vt:lpstr>BatangChe</vt:lpstr>
      <vt:lpstr>Lato</vt:lpstr>
      <vt:lpstr>Gill Sans</vt:lpstr>
      <vt:lpstr>Lato</vt:lpstr>
      <vt:lpstr>Source Sans Pro Light</vt:lpstr>
      <vt:lpstr>Lato Heavy</vt:lpstr>
      <vt:lpstr>Montserrat</vt:lpstr>
      <vt:lpstr>思源黑体 Medium</vt:lpstr>
      <vt:lpstr>華康圓體 Std W5</vt:lpstr>
      <vt:lpstr>Yu Gothic UI Semilight</vt:lpstr>
      <vt:lpstr>DFPYuanW5-GB5</vt:lpstr>
      <vt:lpstr>Gill Sans MT</vt:lpstr>
      <vt:lpstr>冬青黑体简体中文 W6</vt:lpstr>
      <vt:lpstr>方正黑体简体</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29</cp:revision>
  <dcterms:created xsi:type="dcterms:W3CDTF">2019-11-11T11:40:00Z</dcterms:created>
  <dcterms:modified xsi:type="dcterms:W3CDTF">2020-02-21T05:06:53Z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